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99"/>
  </p:notesMasterIdLst>
  <p:sldIdLst>
    <p:sldId id="256" r:id="rId82"/>
    <p:sldId id="257" r:id="rId83"/>
    <p:sldId id="258" r:id="rId84"/>
    <p:sldId id="259" r:id="rId85"/>
    <p:sldId id="260" r:id="rId86"/>
    <p:sldId id="261" r:id="rId87"/>
    <p:sldId id="262" r:id="rId88"/>
    <p:sldId id="263" r:id="rId89"/>
    <p:sldId id="264" r:id="rId90"/>
    <p:sldId id="265" r:id="rId91"/>
    <p:sldId id="266" r:id="rId92"/>
    <p:sldId id="267" r:id="rId93"/>
    <p:sldId id="268" r:id="rId94"/>
    <p:sldId id="269" r:id="rId95"/>
    <p:sldId id="270" r:id="rId96"/>
    <p:sldId id="271" r:id="rId97"/>
    <p:sldId id="272" r:id="rId9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Brittany" charset="1" panose="00000000000000000000"/>
      <p:regular r:id="rId16"/>
    </p:embeddedFont>
    <p:embeddedFont>
      <p:font typeface="Canva Sans 2" charset="1" panose="020B0503030501040103"/>
      <p:regular r:id="rId17"/>
    </p:embeddedFont>
    <p:embeddedFont>
      <p:font typeface="Canva Sans 2 Bold" charset="1" panose="020B0803030501040103"/>
      <p:regular r:id="rId18"/>
    </p:embeddedFont>
    <p:embeddedFont>
      <p:font typeface="Canva Sans 2 Italics" charset="1" panose="020B0503030501040103"/>
      <p:regular r:id="rId19"/>
    </p:embeddedFont>
    <p:embeddedFont>
      <p:font typeface="Canva Sans 2 Bold Italics" charset="1" panose="020B0803030501040103"/>
      <p:regular r:id="rId20"/>
    </p:embeddedFont>
    <p:embeddedFont>
      <p:font typeface="Trend Slab One" charset="1" panose="00000000000000000000"/>
      <p:regular r:id="rId21"/>
    </p:embeddedFont>
    <p:embeddedFont>
      <p:font typeface="Gotham" charset="1" panose="00000000000000000000"/>
      <p:regular r:id="rId22"/>
    </p:embeddedFont>
    <p:embeddedFont>
      <p:font typeface="Gotham Bold" charset="1" panose="00000000000000000000"/>
      <p:regular r:id="rId23"/>
    </p:embeddedFont>
    <p:embeddedFont>
      <p:font typeface="Gotham Italics" charset="1" panose="00000000000000000000"/>
      <p:regular r:id="rId24"/>
    </p:embeddedFont>
    <p:embeddedFont>
      <p:font typeface="Gotham Bold Italics" charset="1" panose="02000000000000000000"/>
      <p:regular r:id="rId25"/>
    </p:embeddedFont>
    <p:embeddedFont>
      <p:font typeface="Gotham Light" charset="1" panose="00000000000000000000"/>
      <p:regular r:id="rId26"/>
    </p:embeddedFont>
    <p:embeddedFont>
      <p:font typeface="Gotham Light Italics" charset="1" panose="00000000000000000000"/>
      <p:regular r:id="rId27"/>
    </p:embeddedFont>
    <p:embeddedFont>
      <p:font typeface="Gotham Heavy" charset="1" panose="02000900000000000000"/>
      <p:regular r:id="rId28"/>
    </p:embeddedFont>
    <p:embeddedFont>
      <p:font typeface="Gotham Heavy Italics" charset="1" panose="02000900000000000000"/>
      <p:regular r:id="rId29"/>
    </p:embeddedFont>
    <p:embeddedFont>
      <p:font typeface="Comic Sans" charset="1" panose="03000702030302020204"/>
      <p:regular r:id="rId30"/>
    </p:embeddedFont>
    <p:embeddedFont>
      <p:font typeface="Comic Sans Bold" charset="1" panose="03000902030302020204"/>
      <p:regular r:id="rId31"/>
    </p:embeddedFont>
    <p:embeddedFont>
      <p:font typeface="Comic Sans Italics" charset="1" panose="03000702030302060204"/>
      <p:regular r:id="rId32"/>
    </p:embeddedFont>
    <p:embeddedFont>
      <p:font typeface="Comic Sans Bold Italics" charset="1" panose="03000902030302060204"/>
      <p:regular r:id="rId33"/>
    </p:embeddedFont>
    <p:embeddedFont>
      <p:font typeface="Canva Sans 1" charset="1" panose="020B0503030501040103"/>
      <p:regular r:id="rId34"/>
    </p:embeddedFont>
    <p:embeddedFont>
      <p:font typeface="Canva Sans 1 Bold" charset="1" panose="020B0803030501040103"/>
      <p:regular r:id="rId35"/>
    </p:embeddedFont>
    <p:embeddedFont>
      <p:font typeface="Canva Sans 1 Italics" charset="1" panose="020B0503030501040103"/>
      <p:regular r:id="rId36"/>
    </p:embeddedFont>
    <p:embeddedFont>
      <p:font typeface="Canva Sans 1 Bold Italics" charset="1" panose="020B0803030501040103"/>
      <p:regular r:id="rId37"/>
    </p:embeddedFont>
    <p:embeddedFont>
      <p:font typeface="Canva Sans 1 Medium" charset="1" panose="020B0603030501040103"/>
      <p:regular r:id="rId38"/>
    </p:embeddedFont>
    <p:embeddedFont>
      <p:font typeface="Canva Sans 1 Medium Italics" charset="1" panose="020B0603030501040103"/>
      <p:regular r:id="rId39"/>
    </p:embeddedFont>
    <p:embeddedFont>
      <p:font typeface="Poppins" charset="1" panose="00000500000000000000"/>
      <p:regular r:id="rId40"/>
    </p:embeddedFont>
    <p:embeddedFont>
      <p:font typeface="Poppins Bold" charset="1" panose="00000800000000000000"/>
      <p:regular r:id="rId41"/>
    </p:embeddedFont>
    <p:embeddedFont>
      <p:font typeface="Poppins Italics" charset="1" panose="00000500000000000000"/>
      <p:regular r:id="rId42"/>
    </p:embeddedFont>
    <p:embeddedFont>
      <p:font typeface="Poppins Bold Italics" charset="1" panose="00000800000000000000"/>
      <p:regular r:id="rId43"/>
    </p:embeddedFont>
    <p:embeddedFont>
      <p:font typeface="Poppins Thin" charset="1" panose="00000300000000000000"/>
      <p:regular r:id="rId44"/>
    </p:embeddedFont>
    <p:embeddedFont>
      <p:font typeface="Poppins Thin Italics" charset="1" panose="00000300000000000000"/>
      <p:regular r:id="rId45"/>
    </p:embeddedFont>
    <p:embeddedFont>
      <p:font typeface="Poppins Extra-Light" charset="1" panose="00000300000000000000"/>
      <p:regular r:id="rId46"/>
    </p:embeddedFont>
    <p:embeddedFont>
      <p:font typeface="Poppins Extra-Light Italics" charset="1" panose="00000300000000000000"/>
      <p:regular r:id="rId47"/>
    </p:embeddedFont>
    <p:embeddedFont>
      <p:font typeface="Poppins Light" charset="1" panose="00000400000000000000"/>
      <p:regular r:id="rId48"/>
    </p:embeddedFont>
    <p:embeddedFont>
      <p:font typeface="Poppins Light Italics" charset="1" panose="00000400000000000000"/>
      <p:regular r:id="rId49"/>
    </p:embeddedFont>
    <p:embeddedFont>
      <p:font typeface="Poppins Medium" charset="1" panose="00000600000000000000"/>
      <p:regular r:id="rId50"/>
    </p:embeddedFont>
    <p:embeddedFont>
      <p:font typeface="Poppins Medium Italics" charset="1" panose="00000600000000000000"/>
      <p:regular r:id="rId51"/>
    </p:embeddedFont>
    <p:embeddedFont>
      <p:font typeface="Poppins Semi-Bold" charset="1" panose="00000700000000000000"/>
      <p:regular r:id="rId52"/>
    </p:embeddedFont>
    <p:embeddedFont>
      <p:font typeface="Poppins Semi-Bold Italics" charset="1" panose="00000700000000000000"/>
      <p:regular r:id="rId53"/>
    </p:embeddedFont>
    <p:embeddedFont>
      <p:font typeface="Poppins Ultra-Bold" charset="1" panose="00000900000000000000"/>
      <p:regular r:id="rId54"/>
    </p:embeddedFont>
    <p:embeddedFont>
      <p:font typeface="Poppins Ultra-Bold Italics" charset="1" panose="00000900000000000000"/>
      <p:regular r:id="rId55"/>
    </p:embeddedFont>
    <p:embeddedFont>
      <p:font typeface="Poppins Heavy" charset="1" panose="00000A00000000000000"/>
      <p:regular r:id="rId56"/>
    </p:embeddedFont>
    <p:embeddedFont>
      <p:font typeface="Poppins Heavy Italics" charset="1" panose="00000A00000000000000"/>
      <p:regular r:id="rId57"/>
    </p:embeddedFont>
    <p:embeddedFont>
      <p:font typeface="Open Sauce" charset="1" panose="00000500000000000000"/>
      <p:regular r:id="rId58"/>
    </p:embeddedFont>
    <p:embeddedFont>
      <p:font typeface="Open Sauce Bold" charset="1" panose="00000800000000000000"/>
      <p:regular r:id="rId59"/>
    </p:embeddedFont>
    <p:embeddedFont>
      <p:font typeface="Open Sauce Italics" charset="1" panose="00000500000000000000"/>
      <p:regular r:id="rId60"/>
    </p:embeddedFont>
    <p:embeddedFont>
      <p:font typeface="Open Sauce Bold Italics" charset="1" panose="00000800000000000000"/>
      <p:regular r:id="rId61"/>
    </p:embeddedFont>
    <p:embeddedFont>
      <p:font typeface="Open Sauce Light" charset="1" panose="00000400000000000000"/>
      <p:regular r:id="rId62"/>
    </p:embeddedFont>
    <p:embeddedFont>
      <p:font typeface="Open Sauce Light Italics" charset="1" panose="00000400000000000000"/>
      <p:regular r:id="rId63"/>
    </p:embeddedFont>
    <p:embeddedFont>
      <p:font typeface="Open Sauce Medium" charset="1" panose="00000600000000000000"/>
      <p:regular r:id="rId64"/>
    </p:embeddedFont>
    <p:embeddedFont>
      <p:font typeface="Open Sauce Medium Italics" charset="1" panose="00000600000000000000"/>
      <p:regular r:id="rId65"/>
    </p:embeddedFont>
    <p:embeddedFont>
      <p:font typeface="Open Sauce Semi-Bold" charset="1" panose="00000700000000000000"/>
      <p:regular r:id="rId66"/>
    </p:embeddedFont>
    <p:embeddedFont>
      <p:font typeface="Open Sauce Semi-Bold Italics" charset="1" panose="00000700000000000000"/>
      <p:regular r:id="rId67"/>
    </p:embeddedFont>
    <p:embeddedFont>
      <p:font typeface="Open Sauce Heavy" charset="1" panose="00000A00000000000000"/>
      <p:regular r:id="rId68"/>
    </p:embeddedFont>
    <p:embeddedFont>
      <p:font typeface="Open Sauce Heavy Italics" charset="1" panose="00000A00000000000000"/>
      <p:regular r:id="rId69"/>
    </p:embeddedFont>
    <p:embeddedFont>
      <p:font typeface="Inter" charset="1" panose="020B0502030000000004"/>
      <p:regular r:id="rId70"/>
    </p:embeddedFont>
    <p:embeddedFont>
      <p:font typeface="Inter Bold" charset="1" panose="020B0802030000000004"/>
      <p:regular r:id="rId71"/>
    </p:embeddedFont>
    <p:embeddedFont>
      <p:font typeface="Inter Italics" charset="1" panose="020B0502030000000004"/>
      <p:regular r:id="rId72"/>
    </p:embeddedFont>
    <p:embeddedFont>
      <p:font typeface="Inter Bold Italics" charset="1" panose="020B0802030000000004"/>
      <p:regular r:id="rId73"/>
    </p:embeddedFont>
    <p:embeddedFont>
      <p:font typeface="Inter Thin" charset="1" panose="020B0A02050000000004"/>
      <p:regular r:id="rId74"/>
    </p:embeddedFont>
    <p:embeddedFont>
      <p:font typeface="Inter Thin Italics" charset="1" panose="020B0A02050000000004"/>
      <p:regular r:id="rId75"/>
    </p:embeddedFont>
    <p:embeddedFont>
      <p:font typeface="Inter Extra-Light" charset="1" panose="02000503000000020004"/>
      <p:regular r:id="rId76"/>
    </p:embeddedFont>
    <p:embeddedFont>
      <p:font typeface="Inter Light" charset="1" panose="02000503000000020004"/>
      <p:regular r:id="rId77"/>
    </p:embeddedFont>
    <p:embeddedFont>
      <p:font typeface="Inter Medium" charset="1" panose="02000503000000020004"/>
      <p:regular r:id="rId78"/>
    </p:embeddedFont>
    <p:embeddedFont>
      <p:font typeface="Inter Semi-Bold" charset="1" panose="02000503000000020004"/>
      <p:regular r:id="rId79"/>
    </p:embeddedFont>
    <p:embeddedFont>
      <p:font typeface="Inter Ultra-Bold" charset="1" panose="02000503000000020004"/>
      <p:regular r:id="rId80"/>
    </p:embeddedFont>
    <p:embeddedFont>
      <p:font typeface="Inter Heavy" charset="1" panose="02000503000000020004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theme/theme2.xml" Type="http://schemas.openxmlformats.org/officeDocument/2006/relationships/theme"/><Relationship Id="rId101" Target="notesSlides/notesSlide1.xml" Type="http://schemas.openxmlformats.org/officeDocument/2006/relationships/notes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slides/slide1.xml" Type="http://schemas.openxmlformats.org/officeDocument/2006/relationships/slide"/><Relationship Id="rId83" Target="slides/slide2.xml" Type="http://schemas.openxmlformats.org/officeDocument/2006/relationships/slide"/><Relationship Id="rId84" Target="slides/slide3.xml" Type="http://schemas.openxmlformats.org/officeDocument/2006/relationships/slide"/><Relationship Id="rId85" Target="slides/slide4.xml" Type="http://schemas.openxmlformats.org/officeDocument/2006/relationships/slide"/><Relationship Id="rId86" Target="slides/slide5.xml" Type="http://schemas.openxmlformats.org/officeDocument/2006/relationships/slide"/><Relationship Id="rId87" Target="slides/slide6.xml" Type="http://schemas.openxmlformats.org/officeDocument/2006/relationships/slide"/><Relationship Id="rId88" Target="slides/slide7.xml" Type="http://schemas.openxmlformats.org/officeDocument/2006/relationships/slide"/><Relationship Id="rId89" Target="slides/slide8.xml" Type="http://schemas.openxmlformats.org/officeDocument/2006/relationships/slide"/><Relationship Id="rId9" Target="fonts/font9.fntdata" Type="http://schemas.openxmlformats.org/officeDocument/2006/relationships/font"/><Relationship Id="rId90" Target="slides/slide9.xml" Type="http://schemas.openxmlformats.org/officeDocument/2006/relationships/slide"/><Relationship Id="rId91" Target="slides/slide10.xml" Type="http://schemas.openxmlformats.org/officeDocument/2006/relationships/slide"/><Relationship Id="rId92" Target="slides/slide11.xml" Type="http://schemas.openxmlformats.org/officeDocument/2006/relationships/slide"/><Relationship Id="rId93" Target="slides/slide12.xml" Type="http://schemas.openxmlformats.org/officeDocument/2006/relationships/slide"/><Relationship Id="rId94" Target="slides/slide13.xml" Type="http://schemas.openxmlformats.org/officeDocument/2006/relationships/slide"/><Relationship Id="rId95" Target="slides/slide14.xml" Type="http://schemas.openxmlformats.org/officeDocument/2006/relationships/slide"/><Relationship Id="rId96" Target="slides/slide15.xml" Type="http://schemas.openxmlformats.org/officeDocument/2006/relationships/slide"/><Relationship Id="rId97" Target="slides/slide16.xml" Type="http://schemas.openxmlformats.org/officeDocument/2006/relationships/slide"/><Relationship Id="rId98" Target="slides/slide17.xml" Type="http://schemas.openxmlformats.org/officeDocument/2006/relationships/slide"/><Relationship Id="rId99" Target="notesMasters/notesMaster1.xml" Type="http://schemas.openxmlformats.org/officeDocument/2006/relationships/notesMaster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51.sv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jpe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818600">
            <a:off x="16254495" y="6711417"/>
            <a:ext cx="2664210" cy="5479127"/>
          </a:xfrm>
          <a:custGeom>
            <a:avLst/>
            <a:gdLst/>
            <a:ahLst/>
            <a:cxnLst/>
            <a:rect r="r" b="b" t="t" l="l"/>
            <a:pathLst>
              <a:path h="5479127" w="2664210">
                <a:moveTo>
                  <a:pt x="0" y="0"/>
                </a:moveTo>
                <a:lnTo>
                  <a:pt x="2664210" y="0"/>
                </a:lnTo>
                <a:lnTo>
                  <a:pt x="2664210" y="5479127"/>
                </a:lnTo>
                <a:lnTo>
                  <a:pt x="0" y="547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068500" y="5371127"/>
            <a:ext cx="6867025" cy="94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  <a:spcBef>
                <a:spcPct val="0"/>
              </a:spcBef>
            </a:pPr>
            <a:r>
              <a:rPr lang="en-US" sz="5501" spc="308">
                <a:solidFill>
                  <a:srgbClr val="191919"/>
                </a:solidFill>
                <a:latin typeface="Gotham"/>
              </a:rPr>
              <a:t>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2132" y="4094043"/>
            <a:ext cx="1528023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1050">
                <a:solidFill>
                  <a:srgbClr val="191919"/>
                </a:solidFill>
                <a:latin typeface="Gotham Bold"/>
              </a:rPr>
              <a:t>SYNTHETIC FINANCIAL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68500" y="8670690"/>
            <a:ext cx="615100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346">
                <a:solidFill>
                  <a:srgbClr val="191919"/>
                </a:solidFill>
                <a:latin typeface="Poppins Bold"/>
              </a:rPr>
              <a:t>BY: GROWTH GURUS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8626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10255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552676" y="1028700"/>
            <a:ext cx="10432397" cy="4306059"/>
          </a:xfrm>
          <a:custGeom>
            <a:avLst/>
            <a:gdLst/>
            <a:ahLst/>
            <a:cxnLst/>
            <a:rect r="r" b="b" t="t" l="l"/>
            <a:pathLst>
              <a:path h="4306059" w="10432397">
                <a:moveTo>
                  <a:pt x="0" y="0"/>
                </a:moveTo>
                <a:lnTo>
                  <a:pt x="10432397" y="0"/>
                </a:lnTo>
                <a:lnTo>
                  <a:pt x="10432397" y="4306059"/>
                </a:lnTo>
                <a:lnTo>
                  <a:pt x="0" y="430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5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988012" y="5682515"/>
            <a:ext cx="9994123" cy="4156662"/>
          </a:xfrm>
          <a:custGeom>
            <a:avLst/>
            <a:gdLst/>
            <a:ahLst/>
            <a:cxnLst/>
            <a:rect r="r" b="b" t="t" l="l"/>
            <a:pathLst>
              <a:path h="4156662" w="9994123">
                <a:moveTo>
                  <a:pt x="0" y="0"/>
                </a:moveTo>
                <a:lnTo>
                  <a:pt x="9994123" y="0"/>
                </a:lnTo>
                <a:lnTo>
                  <a:pt x="9994123" y="4156662"/>
                </a:lnTo>
                <a:lnTo>
                  <a:pt x="0" y="415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251696" y="327025"/>
            <a:ext cx="117846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 Bold"/>
              </a:rPr>
              <a:t>Transaction amounts vary widely, indicating diverse spending behaviors among customers.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8626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10255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126549" y="525463"/>
            <a:ext cx="11968677" cy="5234555"/>
          </a:xfrm>
          <a:custGeom>
            <a:avLst/>
            <a:gdLst/>
            <a:ahLst/>
            <a:cxnLst/>
            <a:rect r="r" b="b" t="t" l="l"/>
            <a:pathLst>
              <a:path h="5234555" w="11968677">
                <a:moveTo>
                  <a:pt x="0" y="0"/>
                </a:moveTo>
                <a:lnTo>
                  <a:pt x="11968678" y="0"/>
                </a:lnTo>
                <a:lnTo>
                  <a:pt x="11968678" y="5234554"/>
                </a:lnTo>
                <a:lnTo>
                  <a:pt x="0" y="523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3" t="0" r="-1483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63383" y="5550471"/>
            <a:ext cx="8924617" cy="4736529"/>
          </a:xfrm>
          <a:custGeom>
            <a:avLst/>
            <a:gdLst/>
            <a:ahLst/>
            <a:cxnLst/>
            <a:rect r="r" b="b" t="t" l="l"/>
            <a:pathLst>
              <a:path h="4736529" w="8924617">
                <a:moveTo>
                  <a:pt x="0" y="0"/>
                </a:moveTo>
                <a:lnTo>
                  <a:pt x="8924617" y="0"/>
                </a:lnTo>
                <a:lnTo>
                  <a:pt x="8924617" y="4736529"/>
                </a:lnTo>
                <a:lnTo>
                  <a:pt x="0" y="473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091711" y="327025"/>
            <a:ext cx="138405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 Bold"/>
              </a:rPr>
              <a:t>Analysis of customer behaviors, including preferred card types and frequently chosen purchase categories.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8626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10255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126549" y="1031469"/>
            <a:ext cx="6225269" cy="4355403"/>
          </a:xfrm>
          <a:custGeom>
            <a:avLst/>
            <a:gdLst/>
            <a:ahLst/>
            <a:cxnLst/>
            <a:rect r="r" b="b" t="t" l="l"/>
            <a:pathLst>
              <a:path h="4355403" w="6225269">
                <a:moveTo>
                  <a:pt x="0" y="0"/>
                </a:moveTo>
                <a:lnTo>
                  <a:pt x="6225269" y="0"/>
                </a:lnTo>
                <a:lnTo>
                  <a:pt x="6225269" y="4355403"/>
                </a:lnTo>
                <a:lnTo>
                  <a:pt x="0" y="435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61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878980" y="5726353"/>
            <a:ext cx="10978329" cy="4138031"/>
          </a:xfrm>
          <a:custGeom>
            <a:avLst/>
            <a:gdLst/>
            <a:ahLst/>
            <a:cxnLst/>
            <a:rect r="r" b="b" t="t" l="l"/>
            <a:pathLst>
              <a:path h="4138031" w="10978329">
                <a:moveTo>
                  <a:pt x="0" y="0"/>
                </a:moveTo>
                <a:lnTo>
                  <a:pt x="10978329" y="0"/>
                </a:lnTo>
                <a:lnTo>
                  <a:pt x="10978329" y="4138031"/>
                </a:lnTo>
                <a:lnTo>
                  <a:pt x="0" y="4138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845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728051" y="327025"/>
            <a:ext cx="1655205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 Bold"/>
              </a:rPr>
              <a:t>Exploration of spatial patterns in card types and fraud occurrences, pinpointing the most targeted cards and the demographics most affected by attacks.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7310" y="2524380"/>
            <a:ext cx="2453115" cy="2984827"/>
          </a:xfrm>
          <a:custGeom>
            <a:avLst/>
            <a:gdLst/>
            <a:ahLst/>
            <a:cxnLst/>
            <a:rect r="r" b="b" t="t" l="l"/>
            <a:pathLst>
              <a:path h="2984827" w="2453115">
                <a:moveTo>
                  <a:pt x="0" y="0"/>
                </a:moveTo>
                <a:lnTo>
                  <a:pt x="2453115" y="0"/>
                </a:lnTo>
                <a:lnTo>
                  <a:pt x="2453115" y="2984827"/>
                </a:lnTo>
                <a:lnTo>
                  <a:pt x="0" y="298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94906" y="5777150"/>
            <a:ext cx="3044333" cy="1344041"/>
            <a:chOff x="0" y="0"/>
            <a:chExt cx="34592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59226" cy="1527175"/>
            </a:xfrm>
            <a:custGeom>
              <a:avLst/>
              <a:gdLst/>
              <a:ahLst/>
              <a:cxnLst/>
              <a:rect r="r" b="b" t="t" l="l"/>
              <a:pathLst>
                <a:path h="1527175" w="3459226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7D38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539657" y="2544674"/>
            <a:ext cx="2452835" cy="2984827"/>
          </a:xfrm>
          <a:custGeom>
            <a:avLst/>
            <a:gdLst/>
            <a:ahLst/>
            <a:cxnLst/>
            <a:rect r="r" b="b" t="t" l="l"/>
            <a:pathLst>
              <a:path h="2984827" w="2452835">
                <a:moveTo>
                  <a:pt x="0" y="0"/>
                </a:moveTo>
                <a:lnTo>
                  <a:pt x="2452834" y="0"/>
                </a:lnTo>
                <a:lnTo>
                  <a:pt x="2452834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4080" y="2544674"/>
            <a:ext cx="2453115" cy="2984827"/>
          </a:xfrm>
          <a:custGeom>
            <a:avLst/>
            <a:gdLst/>
            <a:ahLst/>
            <a:cxnLst/>
            <a:rect r="r" b="b" t="t" l="l"/>
            <a:pathLst>
              <a:path h="2984827" w="2453115">
                <a:moveTo>
                  <a:pt x="0" y="0"/>
                </a:moveTo>
                <a:lnTo>
                  <a:pt x="2453115" y="0"/>
                </a:lnTo>
                <a:lnTo>
                  <a:pt x="2453115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1757" y="2544674"/>
            <a:ext cx="2452835" cy="2984827"/>
          </a:xfrm>
          <a:custGeom>
            <a:avLst/>
            <a:gdLst/>
            <a:ahLst/>
            <a:cxnLst/>
            <a:rect r="r" b="b" t="t" l="l"/>
            <a:pathLst>
              <a:path h="2984827" w="2452835">
                <a:moveTo>
                  <a:pt x="0" y="0"/>
                </a:moveTo>
                <a:lnTo>
                  <a:pt x="2452835" y="0"/>
                </a:lnTo>
                <a:lnTo>
                  <a:pt x="2452835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5248" y="2544674"/>
            <a:ext cx="2453060" cy="2984827"/>
          </a:xfrm>
          <a:custGeom>
            <a:avLst/>
            <a:gdLst/>
            <a:ahLst/>
            <a:cxnLst/>
            <a:rect r="r" b="b" t="t" l="l"/>
            <a:pathLst>
              <a:path h="2984827" w="2453060">
                <a:moveTo>
                  <a:pt x="0" y="0"/>
                </a:moveTo>
                <a:lnTo>
                  <a:pt x="2453059" y="0"/>
                </a:lnTo>
                <a:lnTo>
                  <a:pt x="2453059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95985" y="5806340"/>
            <a:ext cx="3044333" cy="1344041"/>
            <a:chOff x="0" y="0"/>
            <a:chExt cx="3459200" cy="152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59226" cy="1527175"/>
            </a:xfrm>
            <a:custGeom>
              <a:avLst/>
              <a:gdLst/>
              <a:ahLst/>
              <a:cxnLst/>
              <a:rect r="r" b="b" t="t" l="l"/>
              <a:pathLst>
                <a:path h="1527175" w="3459226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7D38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93754" y="5806340"/>
            <a:ext cx="3044333" cy="1344041"/>
            <a:chOff x="0" y="0"/>
            <a:chExt cx="3459200" cy="152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59226" cy="1527175"/>
            </a:xfrm>
            <a:custGeom>
              <a:avLst/>
              <a:gdLst/>
              <a:ahLst/>
              <a:cxnLst/>
              <a:rect r="r" b="b" t="t" l="l"/>
              <a:pathLst>
                <a:path h="1527175" w="3459226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91523" y="5806340"/>
            <a:ext cx="3044333" cy="1344041"/>
            <a:chOff x="0" y="0"/>
            <a:chExt cx="3459200" cy="1527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9226" cy="1527175"/>
            </a:xfrm>
            <a:custGeom>
              <a:avLst/>
              <a:gdLst/>
              <a:ahLst/>
              <a:cxnLst/>
              <a:rect r="r" b="b" t="t" l="l"/>
              <a:pathLst>
                <a:path h="1527175" w="3459226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7D38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89292" y="5806340"/>
            <a:ext cx="3044333" cy="1344041"/>
            <a:chOff x="0" y="0"/>
            <a:chExt cx="3459200" cy="1527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59226" cy="1527175"/>
            </a:xfrm>
            <a:custGeom>
              <a:avLst/>
              <a:gdLst/>
              <a:ahLst/>
              <a:cxnLst/>
              <a:rect r="r" b="b" t="t" l="l"/>
              <a:pathLst>
                <a:path h="1527175" w="3459226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241181" y="3164564"/>
            <a:ext cx="887026" cy="1270480"/>
          </a:xfrm>
          <a:custGeom>
            <a:avLst/>
            <a:gdLst/>
            <a:ahLst/>
            <a:cxnLst/>
            <a:rect r="r" b="b" t="t" l="l"/>
            <a:pathLst>
              <a:path h="1270480" w="887026">
                <a:moveTo>
                  <a:pt x="0" y="0"/>
                </a:moveTo>
                <a:lnTo>
                  <a:pt x="887026" y="0"/>
                </a:lnTo>
                <a:lnTo>
                  <a:pt x="887026" y="1270480"/>
                </a:lnTo>
                <a:lnTo>
                  <a:pt x="0" y="1270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499875" y="3123438"/>
            <a:ext cx="1266018" cy="1268324"/>
          </a:xfrm>
          <a:custGeom>
            <a:avLst/>
            <a:gdLst/>
            <a:ahLst/>
            <a:cxnLst/>
            <a:rect r="r" b="b" t="t" l="l"/>
            <a:pathLst>
              <a:path h="1268324" w="1266018">
                <a:moveTo>
                  <a:pt x="0" y="0"/>
                </a:moveTo>
                <a:lnTo>
                  <a:pt x="1266018" y="0"/>
                </a:lnTo>
                <a:lnTo>
                  <a:pt x="1266018" y="1268325"/>
                </a:lnTo>
                <a:lnTo>
                  <a:pt x="0" y="1268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40971" y="3242185"/>
            <a:ext cx="1153039" cy="1039832"/>
          </a:xfrm>
          <a:custGeom>
            <a:avLst/>
            <a:gdLst/>
            <a:ahLst/>
            <a:cxnLst/>
            <a:rect r="r" b="b" t="t" l="l"/>
            <a:pathLst>
              <a:path h="1039832" w="1153039">
                <a:moveTo>
                  <a:pt x="0" y="0"/>
                </a:moveTo>
                <a:lnTo>
                  <a:pt x="1153039" y="0"/>
                </a:lnTo>
                <a:lnTo>
                  <a:pt x="1153039" y="1039832"/>
                </a:lnTo>
                <a:lnTo>
                  <a:pt x="0" y="10398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37652" y="3198982"/>
            <a:ext cx="1076964" cy="1192780"/>
          </a:xfrm>
          <a:custGeom>
            <a:avLst/>
            <a:gdLst/>
            <a:ahLst/>
            <a:cxnLst/>
            <a:rect r="r" b="b" t="t" l="l"/>
            <a:pathLst>
              <a:path h="1192780" w="1076964">
                <a:moveTo>
                  <a:pt x="0" y="0"/>
                </a:moveTo>
                <a:lnTo>
                  <a:pt x="1076963" y="0"/>
                </a:lnTo>
                <a:lnTo>
                  <a:pt x="1076963" y="1192781"/>
                </a:lnTo>
                <a:lnTo>
                  <a:pt x="0" y="11927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577947" y="3164564"/>
            <a:ext cx="1024106" cy="1024106"/>
          </a:xfrm>
          <a:custGeom>
            <a:avLst/>
            <a:gdLst/>
            <a:ahLst/>
            <a:cxnLst/>
            <a:rect r="r" b="b" t="t" l="l"/>
            <a:pathLst>
              <a:path h="1024106" w="1024106">
                <a:moveTo>
                  <a:pt x="0" y="0"/>
                </a:moveTo>
                <a:lnTo>
                  <a:pt x="1024106" y="0"/>
                </a:lnTo>
                <a:lnTo>
                  <a:pt x="1024106" y="1024106"/>
                </a:lnTo>
                <a:lnTo>
                  <a:pt x="0" y="10241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05825" y="712750"/>
            <a:ext cx="162763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rend Slab One"/>
              </a:rPr>
              <a:t>CHALLENGES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73166" y="6001049"/>
            <a:ext cx="3327336" cy="9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Predictive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43670" y="6001049"/>
            <a:ext cx="2489010" cy="9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Network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98787" y="6001049"/>
            <a:ext cx="2829773" cy="9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Data Visualization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39783" y="6001049"/>
            <a:ext cx="2143319" cy="9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Data Volume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5985" y="6001049"/>
            <a:ext cx="2939517" cy="9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Transaction time analysis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444832" y="646075"/>
            <a:ext cx="992463" cy="99246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8815" y="258503"/>
            <a:ext cx="1780417" cy="1780417"/>
          </a:xfrm>
          <a:custGeom>
            <a:avLst/>
            <a:gdLst/>
            <a:ahLst/>
            <a:cxnLst/>
            <a:rect r="r" b="b" t="t" l="l"/>
            <a:pathLst>
              <a:path h="1780417" w="1780417">
                <a:moveTo>
                  <a:pt x="0" y="0"/>
                </a:moveTo>
                <a:lnTo>
                  <a:pt x="1780417" y="0"/>
                </a:lnTo>
                <a:lnTo>
                  <a:pt x="1780417" y="1780417"/>
                </a:lnTo>
                <a:lnTo>
                  <a:pt x="0" y="178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831149" y="76200"/>
            <a:ext cx="1780417" cy="1780417"/>
          </a:xfrm>
          <a:custGeom>
            <a:avLst/>
            <a:gdLst/>
            <a:ahLst/>
            <a:cxnLst/>
            <a:rect r="r" b="b" t="t" l="l"/>
            <a:pathLst>
              <a:path h="1780417" w="1780417">
                <a:moveTo>
                  <a:pt x="0" y="0"/>
                </a:moveTo>
                <a:lnTo>
                  <a:pt x="1780417" y="0"/>
                </a:lnTo>
                <a:lnTo>
                  <a:pt x="1780417" y="1780417"/>
                </a:lnTo>
                <a:lnTo>
                  <a:pt x="0" y="178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9006943" y="-1797460"/>
            <a:ext cx="13322514" cy="13881919"/>
            <a:chOff x="0" y="0"/>
            <a:chExt cx="78004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0046" cy="812800"/>
            </a:xfrm>
            <a:custGeom>
              <a:avLst/>
              <a:gdLst/>
              <a:ahLst/>
              <a:cxnLst/>
              <a:rect r="r" b="b" t="t" l="l"/>
              <a:pathLst>
                <a:path h="812800" w="780046">
                  <a:moveTo>
                    <a:pt x="390023" y="0"/>
                  </a:moveTo>
                  <a:cubicBezTo>
                    <a:pt x="174619" y="0"/>
                    <a:pt x="0" y="181951"/>
                    <a:pt x="0" y="406400"/>
                  </a:cubicBezTo>
                  <a:cubicBezTo>
                    <a:pt x="0" y="630849"/>
                    <a:pt x="174619" y="812800"/>
                    <a:pt x="390023" y="812800"/>
                  </a:cubicBezTo>
                  <a:cubicBezTo>
                    <a:pt x="605427" y="812800"/>
                    <a:pt x="780046" y="630849"/>
                    <a:pt x="780046" y="406400"/>
                  </a:cubicBezTo>
                  <a:cubicBezTo>
                    <a:pt x="780046" y="181951"/>
                    <a:pt x="605427" y="0"/>
                    <a:pt x="390023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3129" y="38100"/>
              <a:ext cx="63378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410821" y="3132101"/>
            <a:ext cx="5112373" cy="4284049"/>
          </a:xfrm>
          <a:custGeom>
            <a:avLst/>
            <a:gdLst/>
            <a:ahLst/>
            <a:cxnLst/>
            <a:rect r="r" b="b" t="t" l="l"/>
            <a:pathLst>
              <a:path h="4284049" w="5112373">
                <a:moveTo>
                  <a:pt x="0" y="0"/>
                </a:moveTo>
                <a:lnTo>
                  <a:pt x="5112374" y="0"/>
                </a:lnTo>
                <a:lnTo>
                  <a:pt x="5112374" y="4284049"/>
                </a:lnTo>
                <a:lnTo>
                  <a:pt x="0" y="4284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19" t="0" r="-30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0700" y="2742816"/>
            <a:ext cx="8911693" cy="4673335"/>
          </a:xfrm>
          <a:custGeom>
            <a:avLst/>
            <a:gdLst/>
            <a:ahLst/>
            <a:cxnLst/>
            <a:rect r="r" b="b" t="t" l="l"/>
            <a:pathLst>
              <a:path h="4673335" w="8911693">
                <a:moveTo>
                  <a:pt x="0" y="0"/>
                </a:moveTo>
                <a:lnTo>
                  <a:pt x="8911693" y="0"/>
                </a:lnTo>
                <a:lnTo>
                  <a:pt x="8911693" y="4673334"/>
                </a:lnTo>
                <a:lnTo>
                  <a:pt x="0" y="4673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5" t="0" r="-51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70148" y="580992"/>
            <a:ext cx="1417752" cy="102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72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12482" y="398689"/>
            <a:ext cx="1417752" cy="102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72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-2033612" y="4193862"/>
            <a:ext cx="8453329" cy="121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EFFFF"/>
                </a:solidFill>
                <a:latin typeface="Gotham Bold"/>
              </a:rPr>
              <a:t>B U S I N E S S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-4194204" y="4903954"/>
            <a:ext cx="1010370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FFF"/>
                </a:solidFill>
                <a:latin typeface="Gotham Bold"/>
              </a:rPr>
              <a:t>P E R S P E C T I V 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38492"/>
            <a:ext cx="1780417" cy="1780417"/>
          </a:xfrm>
          <a:custGeom>
            <a:avLst/>
            <a:gdLst/>
            <a:ahLst/>
            <a:cxnLst/>
            <a:rect r="r" b="b" t="t" l="l"/>
            <a:pathLst>
              <a:path h="1780417" w="1780417">
                <a:moveTo>
                  <a:pt x="0" y="0"/>
                </a:moveTo>
                <a:lnTo>
                  <a:pt x="1780417" y="0"/>
                </a:lnTo>
                <a:lnTo>
                  <a:pt x="1780417" y="1780416"/>
                </a:lnTo>
                <a:lnTo>
                  <a:pt x="0" y="178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9006943" y="-1797460"/>
            <a:ext cx="13322514" cy="13881919"/>
            <a:chOff x="0" y="0"/>
            <a:chExt cx="78004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0046" cy="812800"/>
            </a:xfrm>
            <a:custGeom>
              <a:avLst/>
              <a:gdLst/>
              <a:ahLst/>
              <a:cxnLst/>
              <a:rect r="r" b="b" t="t" l="l"/>
              <a:pathLst>
                <a:path h="812800" w="780046">
                  <a:moveTo>
                    <a:pt x="390023" y="0"/>
                  </a:moveTo>
                  <a:cubicBezTo>
                    <a:pt x="174619" y="0"/>
                    <a:pt x="0" y="181951"/>
                    <a:pt x="0" y="406400"/>
                  </a:cubicBezTo>
                  <a:cubicBezTo>
                    <a:pt x="0" y="630849"/>
                    <a:pt x="174619" y="812800"/>
                    <a:pt x="390023" y="812800"/>
                  </a:cubicBezTo>
                  <a:cubicBezTo>
                    <a:pt x="605427" y="812800"/>
                    <a:pt x="780046" y="630849"/>
                    <a:pt x="780046" y="406400"/>
                  </a:cubicBezTo>
                  <a:cubicBezTo>
                    <a:pt x="780046" y="181951"/>
                    <a:pt x="605427" y="0"/>
                    <a:pt x="390023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3129" y="38100"/>
              <a:ext cx="63378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82271" y="2426098"/>
            <a:ext cx="12402822" cy="6832202"/>
          </a:xfrm>
          <a:custGeom>
            <a:avLst/>
            <a:gdLst/>
            <a:ahLst/>
            <a:cxnLst/>
            <a:rect r="r" b="b" t="t" l="l"/>
            <a:pathLst>
              <a:path h="6832202" w="12402822">
                <a:moveTo>
                  <a:pt x="0" y="0"/>
                </a:moveTo>
                <a:lnTo>
                  <a:pt x="12402822" y="0"/>
                </a:lnTo>
                <a:lnTo>
                  <a:pt x="12402822" y="6832202"/>
                </a:lnTo>
                <a:lnTo>
                  <a:pt x="0" y="683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25332" y="460980"/>
            <a:ext cx="1417752" cy="102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72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-2033612" y="4193862"/>
            <a:ext cx="8453329" cy="121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EFFFF"/>
                </a:solidFill>
                <a:latin typeface="Gotham Bold"/>
              </a:rPr>
              <a:t>B U S I N E S S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-4194204" y="4903954"/>
            <a:ext cx="1010370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FFF"/>
                </a:solidFill>
                <a:latin typeface="Gotham Bold"/>
              </a:rPr>
              <a:t>P E R S P E C T I V 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30253" y="3935442"/>
            <a:ext cx="3602864" cy="36028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0210" y="523171"/>
            <a:ext cx="4148974" cy="9428867"/>
            <a:chOff x="0" y="0"/>
            <a:chExt cx="3093720" cy="7030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0549" t="0" r="-120549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5247" y="3787890"/>
            <a:ext cx="3811444" cy="38114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48888" y="3705078"/>
            <a:ext cx="3759809" cy="375980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7164050" y="131487"/>
            <a:ext cx="992463" cy="9924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10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38965" y="744250"/>
            <a:ext cx="6994619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09"/>
              </a:lnSpc>
            </a:pPr>
            <a:r>
              <a:rPr lang="en-US" sz="5499" spc="274">
                <a:solidFill>
                  <a:srgbClr val="000000"/>
                </a:solidFill>
                <a:latin typeface="Gotham Bold"/>
              </a:rPr>
              <a:t>PREDICTIONS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30492" y="4998147"/>
            <a:ext cx="2956481" cy="142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3161" spc="158">
                <a:solidFill>
                  <a:srgbClr val="000000"/>
                </a:solidFill>
                <a:latin typeface="Canva Sans 2"/>
              </a:rPr>
              <a:t>Fraud Prevention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1101" y="4534844"/>
            <a:ext cx="2824674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920" spc="146">
                <a:solidFill>
                  <a:srgbClr val="000000"/>
                </a:solidFill>
                <a:latin typeface="Canva Sans 2"/>
              </a:rPr>
              <a:t>Rise of Account Takeover (ATO) Fraud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4483935" y="8311187"/>
            <a:ext cx="47141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40098" y="7329338"/>
            <a:ext cx="3696177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2 Bold"/>
              </a:rPr>
              <a:t>I</a:t>
            </a:r>
            <a:r>
              <a:rPr lang="en-US" sz="2299">
                <a:solidFill>
                  <a:srgbClr val="000000"/>
                </a:solidFill>
                <a:latin typeface="Canva Sans 2 Bold"/>
              </a:rPr>
              <a:t>ncreased Fraud Prevention Measures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2 Bold"/>
              </a:rPr>
              <a:t>for High-Risk Card Types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9144" y="4902897"/>
            <a:ext cx="2390442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961" spc="148">
                <a:solidFill>
                  <a:srgbClr val="000000"/>
                </a:solidFill>
                <a:latin typeface="Canva Sans 2"/>
              </a:rPr>
              <a:t>Rise of Visa Card Fraud as a Service (FaaS):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62205" y="7103944"/>
            <a:ext cx="3694308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2 Bold"/>
              </a:rPr>
              <a:t>Involves criminals gaining unauthorized access to user accounts due to increasing population.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12867" y="7118094"/>
            <a:ext cx="3525994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1 Bold"/>
              </a:rPr>
              <a:t>Fraudsters offer online tools for Visa card fraud, facilitating unauthorized transactions.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26199" y="1885550"/>
            <a:ext cx="8312663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2"/>
              </a:rPr>
              <a:t>The </a:t>
            </a:r>
            <a:r>
              <a:rPr lang="en-US" sz="2599">
                <a:solidFill>
                  <a:srgbClr val="000000"/>
                </a:solidFill>
                <a:latin typeface="Canva Sans 2"/>
              </a:rPr>
              <a:t> anticipated trends or future developments in fraud prevention and fraudulent activities within the realm of financial transactions and card usage.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8593862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7741" y="7321525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77741" y="7957693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10</a:t>
              </a: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2887797" y="818642"/>
            <a:ext cx="5494955" cy="8208527"/>
            <a:chOff x="0" y="0"/>
            <a:chExt cx="5969000" cy="89166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27" y="6350"/>
              <a:ext cx="5968747" cy="8903970"/>
            </a:xfrm>
            <a:custGeom>
              <a:avLst/>
              <a:gdLst/>
              <a:ahLst/>
              <a:cxnLst/>
              <a:rect r="r" b="b" t="t" l="l"/>
              <a:pathLst>
                <a:path h="8903970" w="5968747">
                  <a:moveTo>
                    <a:pt x="2988310" y="8903970"/>
                  </a:moveTo>
                  <a:lnTo>
                    <a:pt x="2980563" y="8903970"/>
                  </a:lnTo>
                  <a:cubicBezTo>
                    <a:pt x="2246376" y="8903970"/>
                    <a:pt x="1538224" y="8630412"/>
                    <a:pt x="986790" y="8133714"/>
                  </a:cubicBezTo>
                  <a:cubicBezTo>
                    <a:pt x="420243" y="7623429"/>
                    <a:pt x="76581" y="6921881"/>
                    <a:pt x="19177" y="6158230"/>
                  </a:cubicBezTo>
                  <a:lnTo>
                    <a:pt x="16510" y="6121781"/>
                  </a:lnTo>
                  <a:cubicBezTo>
                    <a:pt x="4064" y="5781802"/>
                    <a:pt x="0" y="2921762"/>
                    <a:pt x="23876" y="2678811"/>
                  </a:cubicBezTo>
                  <a:cubicBezTo>
                    <a:pt x="96647" y="1941195"/>
                    <a:pt x="439801" y="1261618"/>
                    <a:pt x="990092" y="765302"/>
                  </a:cubicBezTo>
                  <a:cubicBezTo>
                    <a:pt x="1537208" y="271780"/>
                    <a:pt x="2242439" y="0"/>
                    <a:pt x="2975737" y="0"/>
                  </a:cubicBezTo>
                  <a:lnTo>
                    <a:pt x="2992882" y="0"/>
                  </a:lnTo>
                  <a:cubicBezTo>
                    <a:pt x="3726180" y="0"/>
                    <a:pt x="4431411" y="271780"/>
                    <a:pt x="4978527" y="765302"/>
                  </a:cubicBezTo>
                  <a:cubicBezTo>
                    <a:pt x="5528945" y="1261745"/>
                    <a:pt x="5871972" y="1941195"/>
                    <a:pt x="5944743" y="2678684"/>
                  </a:cubicBezTo>
                  <a:cubicBezTo>
                    <a:pt x="5968747" y="2921762"/>
                    <a:pt x="5964555" y="5782310"/>
                    <a:pt x="5952109" y="6122289"/>
                  </a:cubicBezTo>
                  <a:lnTo>
                    <a:pt x="5951982" y="6125083"/>
                  </a:lnTo>
                  <a:lnTo>
                    <a:pt x="5949442" y="6158230"/>
                  </a:lnTo>
                  <a:cubicBezTo>
                    <a:pt x="5892038" y="6921881"/>
                    <a:pt x="5548376" y="7623429"/>
                    <a:pt x="4981829" y="8133715"/>
                  </a:cubicBezTo>
                  <a:cubicBezTo>
                    <a:pt x="4430522" y="8630412"/>
                    <a:pt x="3722497" y="8903970"/>
                    <a:pt x="2988310" y="8903970"/>
                  </a:cubicBezTo>
                  <a:close/>
                  <a:moveTo>
                    <a:pt x="2975737" y="19050"/>
                  </a:moveTo>
                  <a:cubicBezTo>
                    <a:pt x="2247138" y="19050"/>
                    <a:pt x="1546479" y="289052"/>
                    <a:pt x="1002792" y="779399"/>
                  </a:cubicBezTo>
                  <a:cubicBezTo>
                    <a:pt x="455930" y="1272540"/>
                    <a:pt x="115062" y="1947799"/>
                    <a:pt x="42926" y="2680589"/>
                  </a:cubicBezTo>
                  <a:cubicBezTo>
                    <a:pt x="19050" y="2923286"/>
                    <a:pt x="23241" y="5781167"/>
                    <a:pt x="35560" y="6121019"/>
                  </a:cubicBezTo>
                  <a:lnTo>
                    <a:pt x="35687" y="6123686"/>
                  </a:lnTo>
                  <a:lnTo>
                    <a:pt x="38227" y="6156706"/>
                  </a:lnTo>
                  <a:cubicBezTo>
                    <a:pt x="95250" y="6915403"/>
                    <a:pt x="436626" y="7612507"/>
                    <a:pt x="999617" y="8119490"/>
                  </a:cubicBezTo>
                  <a:cubicBezTo>
                    <a:pt x="1547622" y="8613012"/>
                    <a:pt x="2251202" y="8884793"/>
                    <a:pt x="2980690" y="8884793"/>
                  </a:cubicBezTo>
                  <a:lnTo>
                    <a:pt x="2988437" y="8884793"/>
                  </a:lnTo>
                  <a:cubicBezTo>
                    <a:pt x="3717925" y="8884793"/>
                    <a:pt x="4421378" y="8613012"/>
                    <a:pt x="4969383" y="8119490"/>
                  </a:cubicBezTo>
                  <a:cubicBezTo>
                    <a:pt x="5532374" y="7612507"/>
                    <a:pt x="5873750" y="6915403"/>
                    <a:pt x="5930773" y="6156706"/>
                  </a:cubicBezTo>
                  <a:lnTo>
                    <a:pt x="5933313" y="6121527"/>
                  </a:lnTo>
                  <a:cubicBezTo>
                    <a:pt x="5945632" y="5781675"/>
                    <a:pt x="5949950" y="2923159"/>
                    <a:pt x="5925947" y="2680462"/>
                  </a:cubicBezTo>
                  <a:cubicBezTo>
                    <a:pt x="5853684" y="1947672"/>
                    <a:pt x="5512816" y="1272540"/>
                    <a:pt x="4965954" y="779272"/>
                  </a:cubicBezTo>
                  <a:cubicBezTo>
                    <a:pt x="4422140" y="289052"/>
                    <a:pt x="3721481" y="19050"/>
                    <a:pt x="2992882" y="19050"/>
                  </a:cubicBezTo>
                  <a:lnTo>
                    <a:pt x="2975737" y="19050"/>
                  </a:ln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48844" y="155701"/>
              <a:ext cx="5671185" cy="8605520"/>
            </a:xfrm>
            <a:custGeom>
              <a:avLst/>
              <a:gdLst/>
              <a:ahLst/>
              <a:cxnLst/>
              <a:rect r="r" b="b" t="t" l="l"/>
              <a:pathLst>
                <a:path h="8605520" w="5671185">
                  <a:moveTo>
                    <a:pt x="2831846" y="8605394"/>
                  </a:moveTo>
                  <a:cubicBezTo>
                    <a:pt x="2134616" y="8605394"/>
                    <a:pt x="1462024" y="8345425"/>
                    <a:pt x="937895" y="7873493"/>
                  </a:cubicBezTo>
                  <a:cubicBezTo>
                    <a:pt x="399923" y="7388987"/>
                    <a:pt x="73660" y="6722873"/>
                    <a:pt x="19177" y="5997702"/>
                  </a:cubicBezTo>
                  <a:lnTo>
                    <a:pt x="16891" y="5966968"/>
                  </a:lnTo>
                  <a:cubicBezTo>
                    <a:pt x="4572" y="5629021"/>
                    <a:pt x="0" y="2784729"/>
                    <a:pt x="23749" y="2544064"/>
                  </a:cubicBezTo>
                  <a:cubicBezTo>
                    <a:pt x="92710" y="1843532"/>
                    <a:pt x="418592" y="1198245"/>
                    <a:pt x="941324" y="726821"/>
                  </a:cubicBezTo>
                  <a:cubicBezTo>
                    <a:pt x="1461008" y="258064"/>
                    <a:pt x="2130679" y="0"/>
                    <a:pt x="2827020" y="0"/>
                  </a:cubicBezTo>
                  <a:lnTo>
                    <a:pt x="2844165" y="0"/>
                  </a:lnTo>
                  <a:cubicBezTo>
                    <a:pt x="3540506" y="0"/>
                    <a:pt x="4210177" y="258191"/>
                    <a:pt x="4729861" y="726949"/>
                  </a:cubicBezTo>
                  <a:cubicBezTo>
                    <a:pt x="5252593" y="1198373"/>
                    <a:pt x="5578475" y="1843787"/>
                    <a:pt x="5647436" y="2544192"/>
                  </a:cubicBezTo>
                  <a:cubicBezTo>
                    <a:pt x="5671185" y="2784857"/>
                    <a:pt x="5666613" y="5629149"/>
                    <a:pt x="5654167" y="5967731"/>
                  </a:cubicBezTo>
                  <a:lnTo>
                    <a:pt x="5651881" y="5997830"/>
                  </a:lnTo>
                  <a:cubicBezTo>
                    <a:pt x="5597398" y="6722999"/>
                    <a:pt x="5271135" y="7389242"/>
                    <a:pt x="4733163" y="7873747"/>
                  </a:cubicBezTo>
                  <a:cubicBezTo>
                    <a:pt x="4209161" y="8345679"/>
                    <a:pt x="3536569" y="8605521"/>
                    <a:pt x="2839339" y="8605521"/>
                  </a:cubicBezTo>
                  <a:lnTo>
                    <a:pt x="2831846" y="8605521"/>
                  </a:lnTo>
                  <a:close/>
                </a:path>
              </a:pathLst>
            </a:custGeom>
            <a:blipFill>
              <a:blip r:embed="rId2"/>
              <a:stretch>
                <a:fillRect l="-26052" t="0" r="-26052" b="0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9144752" y="1849446"/>
            <a:ext cx="7522260" cy="267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 Bold Italics"/>
              </a:rPr>
              <a:t>THANK </a:t>
            </a:r>
          </a:p>
          <a:p>
            <a:pPr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 Bold Italics"/>
              </a:rPr>
              <a:t>     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5668" y="-5606768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81031" y="-643689"/>
            <a:ext cx="6030561" cy="1206112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694054" y="7452030"/>
            <a:ext cx="165102" cy="16510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733593" y="8487801"/>
            <a:ext cx="165102" cy="165102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482766" y="8487801"/>
            <a:ext cx="165102" cy="165102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781031" y="-498730"/>
            <a:ext cx="5886386" cy="11772772"/>
            <a:chOff x="0" y="0"/>
            <a:chExt cx="3175000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50000" t="0" r="-50000" b="0"/>
              </a:stretch>
            </a:blip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2898696" y="2810652"/>
            <a:ext cx="6727836" cy="205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66"/>
              </a:lnSpc>
            </a:pPr>
            <a:r>
              <a:rPr lang="en-US" sz="15738" spc="786">
                <a:solidFill>
                  <a:srgbClr val="191919"/>
                </a:solidFill>
                <a:latin typeface="Gotham Bold"/>
              </a:rPr>
              <a:t>Hello,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024989" y="4755763"/>
            <a:ext cx="6598813" cy="59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>
                <a:solidFill>
                  <a:srgbClr val="191919"/>
                </a:solidFill>
                <a:latin typeface="Gotham Bold"/>
              </a:rPr>
              <a:t>Meet Our Team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2898696" y="6400005"/>
            <a:ext cx="175938" cy="17593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134" lIns="54134" bIns="54134" rIns="54134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940052" y="7441194"/>
            <a:ext cx="175938" cy="175938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134" lIns="54134" bIns="54134" rIns="54134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981408" y="8482383"/>
            <a:ext cx="175938" cy="175938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134" lIns="54134" bIns="54134" rIns="54134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3426662" y="6215852"/>
            <a:ext cx="3916853" cy="55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191919"/>
                </a:solidFill>
                <a:latin typeface="Gotham"/>
              </a:rPr>
              <a:t>AKANSHA SHETTY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426662" y="7218884"/>
            <a:ext cx="5342317" cy="55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191919"/>
                </a:solidFill>
                <a:latin typeface="Gotham"/>
              </a:rPr>
              <a:t>CHIMIRALA KOWSTUBHA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441252" y="8221917"/>
            <a:ext cx="8283803" cy="55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191919"/>
                </a:solidFill>
                <a:latin typeface="Gotham"/>
              </a:rPr>
              <a:t>KAPAROTU VENKATA SURYA THARANI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8333" y="721973"/>
            <a:ext cx="7158103" cy="2300778"/>
            <a:chOff x="0" y="0"/>
            <a:chExt cx="9544138" cy="3067705"/>
          </a:xfrm>
        </p:grpSpPr>
        <p:sp>
          <p:nvSpPr>
            <p:cNvPr name="AutoShape 3" id="3"/>
            <p:cNvSpPr/>
            <p:nvPr/>
          </p:nvSpPr>
          <p:spPr>
            <a:xfrm>
              <a:off x="0" y="3016905"/>
              <a:ext cx="8011348" cy="0"/>
            </a:xfrm>
            <a:prstGeom prst="line">
              <a:avLst/>
            </a:prstGeom>
            <a:ln cap="flat" w="101600">
              <a:solidFill>
                <a:srgbClr val="EAE4D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9544138" cy="261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60"/>
                </a:lnSpc>
              </a:pPr>
              <a:r>
                <a:rPr lang="en-US" sz="7200">
                  <a:solidFill>
                    <a:srgbClr val="FD6220"/>
                  </a:solidFill>
                  <a:latin typeface="Inter Bold"/>
                </a:rPr>
                <a:t>TABLE OF CONTENT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68333" y="4147109"/>
            <a:ext cx="11141541" cy="5286094"/>
            <a:chOff x="0" y="0"/>
            <a:chExt cx="14855388" cy="704812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01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900916"/>
              <a:ext cx="1292545" cy="1314831"/>
              <a:chOff x="0" y="0"/>
              <a:chExt cx="812800" cy="8268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02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636740" y="358406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Problem Statement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36740" y="2259322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Objective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3801832"/>
              <a:ext cx="1292545" cy="1314831"/>
              <a:chOff x="0" y="0"/>
              <a:chExt cx="812800" cy="8268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03</a:t>
                </a: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636740" y="4160238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Nature of dataset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5700863"/>
              <a:ext cx="1292545" cy="1314831"/>
              <a:chOff x="0" y="0"/>
              <a:chExt cx="812800" cy="82681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04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636740" y="6059269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Approach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8399244" y="32431"/>
              <a:ext cx="1292545" cy="1314831"/>
              <a:chOff x="0" y="0"/>
              <a:chExt cx="812800" cy="82681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05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399244" y="1933347"/>
              <a:ext cx="1292545" cy="1314831"/>
              <a:chOff x="0" y="0"/>
              <a:chExt cx="812800" cy="82681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06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399244" y="3834263"/>
              <a:ext cx="1292545" cy="1314831"/>
              <a:chOff x="0" y="0"/>
              <a:chExt cx="812800" cy="82681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07</a:t>
                </a: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0035984" y="390837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Insights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0035984" y="2291753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Challenges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0035984" y="4192669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Business Perspectives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8399244" y="5733294"/>
              <a:ext cx="1292545" cy="1314831"/>
              <a:chOff x="0" y="0"/>
              <a:chExt cx="812800" cy="82681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26814"/>
              </a:xfrm>
              <a:custGeom>
                <a:avLst/>
                <a:gdLst/>
                <a:ahLst/>
                <a:cxnLst/>
                <a:rect r="r" b="b" t="t" l="l"/>
                <a:pathLst>
                  <a:path h="826814" w="812800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08</a:t>
                </a: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0035984" y="6091700"/>
              <a:ext cx="4819404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Predictions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-1220719" y="-1163498"/>
            <a:ext cx="3499668" cy="13405540"/>
            <a:chOff x="0" y="0"/>
            <a:chExt cx="4666225" cy="1787405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4666225" cy="17874053"/>
              <a:chOff x="0" y="0"/>
              <a:chExt cx="212191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121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12191">
                    <a:moveTo>
                      <a:pt x="106095" y="0"/>
                    </a:moveTo>
                    <a:cubicBezTo>
                      <a:pt x="47500" y="0"/>
                      <a:pt x="0" y="181951"/>
                      <a:pt x="0" y="406400"/>
                    </a:cubicBezTo>
                    <a:cubicBezTo>
                      <a:pt x="0" y="630849"/>
                      <a:pt x="47500" y="812800"/>
                      <a:pt x="106095" y="812800"/>
                    </a:cubicBezTo>
                    <a:cubicBezTo>
                      <a:pt x="164690" y="812800"/>
                      <a:pt x="212191" y="630849"/>
                      <a:pt x="212191" y="406400"/>
                    </a:cubicBezTo>
                    <a:cubicBezTo>
                      <a:pt x="212191" y="181951"/>
                      <a:pt x="164690" y="0"/>
                      <a:pt x="1060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9893" y="47625"/>
                <a:ext cx="172405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784969" y="5267882"/>
              <a:ext cx="1323284" cy="132328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>
                    <a:solidFill>
                      <a:srgbClr val="FFFEFE"/>
                    </a:solidFill>
                    <a:latin typeface="Gotham"/>
                  </a:rPr>
                  <a:t>2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095139" y="7684316"/>
              <a:ext cx="677544" cy="725074"/>
              <a:chOff x="0" y="0"/>
              <a:chExt cx="812800" cy="869819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4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3095139" y="4344128"/>
              <a:ext cx="677544" cy="725074"/>
              <a:chOff x="0" y="0"/>
              <a:chExt cx="812800" cy="869819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1</a:t>
                </a: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095139" y="8575535"/>
              <a:ext cx="677544" cy="725074"/>
              <a:chOff x="0" y="0"/>
              <a:chExt cx="812800" cy="869819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5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095139" y="6789845"/>
              <a:ext cx="677544" cy="725074"/>
              <a:chOff x="0" y="0"/>
              <a:chExt cx="812800" cy="869819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3</a:t>
                </a: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095139" y="10362171"/>
              <a:ext cx="677544" cy="725074"/>
              <a:chOff x="0" y="0"/>
              <a:chExt cx="812800" cy="869819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7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095139" y="9467701"/>
              <a:ext cx="677544" cy="725074"/>
              <a:chOff x="0" y="0"/>
              <a:chExt cx="812800" cy="869819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6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3095139" y="11252345"/>
              <a:ext cx="677544" cy="725074"/>
              <a:chOff x="0" y="0"/>
              <a:chExt cx="812800" cy="869819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8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3095139" y="12142519"/>
              <a:ext cx="677544" cy="725074"/>
              <a:chOff x="0" y="0"/>
              <a:chExt cx="812800" cy="869819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9</a:t>
                </a:r>
              </a:p>
            </p:txBody>
          </p:sp>
        </p:grpSp>
      </p:grpSp>
      <p:grpSp>
        <p:nvGrpSpPr>
          <p:cNvPr name="Group 69" id="69"/>
          <p:cNvGrpSpPr/>
          <p:nvPr/>
        </p:nvGrpSpPr>
        <p:grpSpPr>
          <a:xfrm rot="0">
            <a:off x="10784213" y="-12402270"/>
            <a:ext cx="10994424" cy="13854353"/>
            <a:chOff x="0" y="0"/>
            <a:chExt cx="812800" cy="10242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1024230"/>
            </a:xfrm>
            <a:custGeom>
              <a:avLst/>
              <a:gdLst/>
              <a:ahLst/>
              <a:cxnLst/>
              <a:rect r="r" b="b" t="t" l="l"/>
              <a:pathLst>
                <a:path h="1024230" w="812800">
                  <a:moveTo>
                    <a:pt x="406400" y="0"/>
                  </a:moveTo>
                  <a:cubicBezTo>
                    <a:pt x="181951" y="0"/>
                    <a:pt x="0" y="229282"/>
                    <a:pt x="0" y="512115"/>
                  </a:cubicBezTo>
                  <a:cubicBezTo>
                    <a:pt x="0" y="794948"/>
                    <a:pt x="181951" y="1024230"/>
                    <a:pt x="406400" y="1024230"/>
                  </a:cubicBezTo>
                  <a:cubicBezTo>
                    <a:pt x="630849" y="1024230"/>
                    <a:pt x="812800" y="794948"/>
                    <a:pt x="812800" y="512115"/>
                  </a:cubicBezTo>
                  <a:cubicBezTo>
                    <a:pt x="812800" y="2292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76200" y="57922"/>
              <a:ext cx="660400" cy="87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6052" y="2097711"/>
            <a:ext cx="11136238" cy="3366468"/>
            <a:chOff x="0" y="0"/>
            <a:chExt cx="17068167" cy="5159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167" cy="5258741"/>
            </a:xfrm>
            <a:custGeom>
              <a:avLst/>
              <a:gdLst/>
              <a:ahLst/>
              <a:cxnLst/>
              <a:rect r="r" b="b" t="t" l="l"/>
              <a:pathLst>
                <a:path h="5258741" w="17068167">
                  <a:moveTo>
                    <a:pt x="16445867" y="4688511"/>
                  </a:moveTo>
                  <a:cubicBezTo>
                    <a:pt x="16445867" y="4682161"/>
                    <a:pt x="16447137" y="4677081"/>
                    <a:pt x="16447137" y="4669461"/>
                  </a:cubicBezTo>
                  <a:lnTo>
                    <a:pt x="16447137" y="490220"/>
                  </a:lnTo>
                  <a:cubicBezTo>
                    <a:pt x="16447137" y="220980"/>
                    <a:pt x="16237587" y="0"/>
                    <a:pt x="15981048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4669461"/>
                  </a:lnTo>
                  <a:cubicBezTo>
                    <a:pt x="0" y="4938701"/>
                    <a:pt x="209550" y="5159681"/>
                    <a:pt x="466090" y="5159681"/>
                  </a:cubicBezTo>
                  <a:lnTo>
                    <a:pt x="15979777" y="5159681"/>
                  </a:lnTo>
                  <a:cubicBezTo>
                    <a:pt x="16092807" y="5159681"/>
                    <a:pt x="16196946" y="5116501"/>
                    <a:pt x="16276957" y="5046651"/>
                  </a:cubicBezTo>
                  <a:cubicBezTo>
                    <a:pt x="16407767" y="5117771"/>
                    <a:pt x="16720187" y="5258741"/>
                    <a:pt x="17066896" y="5051731"/>
                  </a:cubicBezTo>
                  <a:cubicBezTo>
                    <a:pt x="17068167" y="5051731"/>
                    <a:pt x="16755748" y="5053001"/>
                    <a:pt x="16445867" y="4688511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58071" y="2367698"/>
            <a:ext cx="10089129" cy="29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 spc="-104">
                <a:solidFill>
                  <a:srgbClr val="FFFFFF"/>
                </a:solidFill>
                <a:latin typeface="DM Sans Bold"/>
              </a:rPr>
              <a:t>Problem</a:t>
            </a:r>
          </a:p>
          <a:p>
            <a:pPr algn="ctr" marL="0" indent="0" lvl="0">
              <a:lnSpc>
                <a:spcPts val="11439"/>
              </a:lnSpc>
            </a:pPr>
            <a:r>
              <a:rPr lang="en-US" sz="10399" spc="-103">
                <a:solidFill>
                  <a:srgbClr val="FFFFFF"/>
                </a:solidFill>
                <a:latin typeface="DM Sans Bold"/>
              </a:rPr>
              <a:t>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627665" y="5743472"/>
            <a:ext cx="10724299" cy="2549052"/>
            <a:chOff x="0" y="0"/>
            <a:chExt cx="15455251" cy="3673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55252" cy="3673549"/>
            </a:xfrm>
            <a:custGeom>
              <a:avLst/>
              <a:gdLst/>
              <a:ahLst/>
              <a:cxnLst/>
              <a:rect r="r" b="b" t="t" l="l"/>
              <a:pathLst>
                <a:path h="3673549" w="15455252">
                  <a:moveTo>
                    <a:pt x="1515045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368749"/>
                  </a:lnTo>
                  <a:cubicBezTo>
                    <a:pt x="0" y="3537659"/>
                    <a:pt x="135890" y="3673549"/>
                    <a:pt x="304800" y="3673549"/>
                  </a:cubicBezTo>
                  <a:lnTo>
                    <a:pt x="15150452" y="3673549"/>
                  </a:lnTo>
                  <a:cubicBezTo>
                    <a:pt x="15319361" y="3673549"/>
                    <a:pt x="15455252" y="3537659"/>
                    <a:pt x="15455252" y="3368749"/>
                  </a:cubicBezTo>
                  <a:lnTo>
                    <a:pt x="15455252" y="304800"/>
                  </a:lnTo>
                  <a:cubicBezTo>
                    <a:pt x="15455252" y="135890"/>
                    <a:pt x="15319361" y="0"/>
                    <a:pt x="15150452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36613" y="6317593"/>
            <a:ext cx="1005511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DM Sans Bold"/>
              </a:rPr>
              <a:t>What insights can a synthetic financial dataset provide to identify informative features for fraud detection, and how can we use it to evaluate methods for achieving high accuracy?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873880">
            <a:off x="4114150" y="4861377"/>
            <a:ext cx="1027031" cy="1116338"/>
          </a:xfrm>
          <a:custGeom>
            <a:avLst/>
            <a:gdLst/>
            <a:ahLst/>
            <a:cxnLst/>
            <a:rect r="r" b="b" t="t" l="l"/>
            <a:pathLst>
              <a:path h="1116338" w="1027031">
                <a:moveTo>
                  <a:pt x="0" y="0"/>
                </a:moveTo>
                <a:lnTo>
                  <a:pt x="1027030" y="0"/>
                </a:lnTo>
                <a:lnTo>
                  <a:pt x="1027030" y="1116338"/>
                </a:lnTo>
                <a:lnTo>
                  <a:pt x="0" y="111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04762">
            <a:off x="13448252" y="1539542"/>
            <a:ext cx="1027031" cy="1116338"/>
          </a:xfrm>
          <a:custGeom>
            <a:avLst/>
            <a:gdLst/>
            <a:ahLst/>
            <a:cxnLst/>
            <a:rect r="r" b="b" t="t" l="l"/>
            <a:pathLst>
              <a:path h="1116338" w="1027031">
                <a:moveTo>
                  <a:pt x="0" y="0"/>
                </a:moveTo>
                <a:lnTo>
                  <a:pt x="1027031" y="0"/>
                </a:lnTo>
                <a:lnTo>
                  <a:pt x="1027031" y="1116337"/>
                </a:lnTo>
                <a:lnTo>
                  <a:pt x="0" y="111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5402">
            <a:off x="13583858" y="7707050"/>
            <a:ext cx="1027031" cy="1116338"/>
          </a:xfrm>
          <a:custGeom>
            <a:avLst/>
            <a:gdLst/>
            <a:ahLst/>
            <a:cxnLst/>
            <a:rect r="r" b="b" t="t" l="l"/>
            <a:pathLst>
              <a:path h="1116338" w="1027031">
                <a:moveTo>
                  <a:pt x="0" y="0"/>
                </a:moveTo>
                <a:lnTo>
                  <a:pt x="1027030" y="0"/>
                </a:lnTo>
                <a:lnTo>
                  <a:pt x="1027030" y="1116338"/>
                </a:lnTo>
                <a:lnTo>
                  <a:pt x="0" y="111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58819" y="-1011098"/>
            <a:ext cx="3499668" cy="13405540"/>
            <a:chOff x="0" y="0"/>
            <a:chExt cx="4666225" cy="1787405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666225" cy="17874053"/>
              <a:chOff x="0" y="0"/>
              <a:chExt cx="212191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21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12191">
                    <a:moveTo>
                      <a:pt x="106095" y="0"/>
                    </a:moveTo>
                    <a:cubicBezTo>
                      <a:pt x="47500" y="0"/>
                      <a:pt x="0" y="181951"/>
                      <a:pt x="0" y="406400"/>
                    </a:cubicBezTo>
                    <a:cubicBezTo>
                      <a:pt x="0" y="630849"/>
                      <a:pt x="47500" y="812800"/>
                      <a:pt x="106095" y="812800"/>
                    </a:cubicBezTo>
                    <a:cubicBezTo>
                      <a:pt x="164690" y="812800"/>
                      <a:pt x="212191" y="630849"/>
                      <a:pt x="212191" y="406400"/>
                    </a:cubicBezTo>
                    <a:cubicBezTo>
                      <a:pt x="212191" y="181951"/>
                      <a:pt x="164690" y="0"/>
                      <a:pt x="1060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9893" y="47625"/>
                <a:ext cx="172405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095139" y="7684316"/>
              <a:ext cx="677544" cy="725074"/>
              <a:chOff x="0" y="0"/>
              <a:chExt cx="812800" cy="86981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4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095139" y="4344128"/>
              <a:ext cx="677544" cy="725074"/>
              <a:chOff x="0" y="0"/>
              <a:chExt cx="812800" cy="86981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1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095139" y="8575535"/>
              <a:ext cx="677544" cy="725074"/>
              <a:chOff x="0" y="0"/>
              <a:chExt cx="812800" cy="86981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5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095139" y="10362171"/>
              <a:ext cx="677544" cy="725074"/>
              <a:chOff x="0" y="0"/>
              <a:chExt cx="812800" cy="86981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7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3095139" y="9467701"/>
              <a:ext cx="677544" cy="725074"/>
              <a:chOff x="0" y="0"/>
              <a:chExt cx="812800" cy="86981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6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3095139" y="11252345"/>
              <a:ext cx="677544" cy="725074"/>
              <a:chOff x="0" y="0"/>
              <a:chExt cx="812800" cy="86981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8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095139" y="12142519"/>
              <a:ext cx="677544" cy="725074"/>
              <a:chOff x="0" y="0"/>
              <a:chExt cx="812800" cy="869819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69819"/>
              </a:xfrm>
              <a:custGeom>
                <a:avLst/>
                <a:gdLst/>
                <a:ahLst/>
                <a:cxnLst/>
                <a:rect r="r" b="b" t="t" l="l"/>
                <a:pathLst>
                  <a:path h="869819" w="812800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9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824637" y="3669015"/>
            <a:ext cx="992463" cy="99246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66789" y="2992918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81220" y="551216"/>
            <a:ext cx="7798321" cy="1030130"/>
            <a:chOff x="0" y="0"/>
            <a:chExt cx="2053879" cy="271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3879" cy="271310"/>
            </a:xfrm>
            <a:custGeom>
              <a:avLst/>
              <a:gdLst/>
              <a:ahLst/>
              <a:cxnLst/>
              <a:rect r="r" b="b" t="t" l="l"/>
              <a:pathLst>
                <a:path h="271310" w="2053879">
                  <a:moveTo>
                    <a:pt x="19855" y="0"/>
                  </a:moveTo>
                  <a:lnTo>
                    <a:pt x="2034024" y="0"/>
                  </a:lnTo>
                  <a:cubicBezTo>
                    <a:pt x="2044989" y="0"/>
                    <a:pt x="2053879" y="8890"/>
                    <a:pt x="2053879" y="19855"/>
                  </a:cubicBezTo>
                  <a:lnTo>
                    <a:pt x="2053879" y="251455"/>
                  </a:lnTo>
                  <a:cubicBezTo>
                    <a:pt x="2053879" y="262420"/>
                    <a:pt x="2044989" y="271310"/>
                    <a:pt x="2034024" y="271310"/>
                  </a:cubicBezTo>
                  <a:lnTo>
                    <a:pt x="19855" y="271310"/>
                  </a:lnTo>
                  <a:cubicBezTo>
                    <a:pt x="8890" y="271310"/>
                    <a:pt x="0" y="262420"/>
                    <a:pt x="0" y="251455"/>
                  </a:cubicBezTo>
                  <a:lnTo>
                    <a:pt x="0" y="19855"/>
                  </a:lnTo>
                  <a:cubicBezTo>
                    <a:pt x="0" y="8890"/>
                    <a:pt x="8890" y="0"/>
                    <a:pt x="19855" y="0"/>
                  </a:cubicBezTo>
                  <a:close/>
                </a:path>
              </a:pathLst>
            </a:custGeom>
            <a:solidFill>
              <a:srgbClr val="FD622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053879" cy="366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914"/>
                </a:lnSpc>
                <a:spcBef>
                  <a:spcPct val="0"/>
                </a:spcBef>
              </a:pPr>
              <a:r>
                <a:rPr lang="en-US" sz="5010" spc="506">
                  <a:solidFill>
                    <a:srgbClr val="FFFFFF"/>
                  </a:solidFill>
                  <a:latin typeface="DM Sans"/>
                </a:rPr>
                <a:t>NATURE OF DATASET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4159" y="2326660"/>
            <a:ext cx="13761800" cy="260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7102" indent="-273551" lvl="1">
              <a:lnSpc>
                <a:spcPts val="3496"/>
              </a:lnSpc>
              <a:buFont typeface="Arial"/>
              <a:buChar char="•"/>
            </a:pPr>
            <a:r>
              <a:rPr lang="en-US" sz="2534" spc="248">
                <a:solidFill>
                  <a:srgbClr val="11100E"/>
                </a:solidFill>
                <a:latin typeface="DM Sans"/>
              </a:rPr>
              <a:t>Synthetic financial dataset is artificially generated data that mimics real transactions.</a:t>
            </a:r>
          </a:p>
          <a:p>
            <a:pPr algn="ctr">
              <a:lnSpc>
                <a:spcPts val="3496"/>
              </a:lnSpc>
            </a:pPr>
          </a:p>
          <a:p>
            <a:pPr algn="ctr" marL="547102" indent="-273551" lvl="1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534" spc="248">
                <a:solidFill>
                  <a:srgbClr val="11100E"/>
                </a:solidFill>
                <a:latin typeface="DM Sans"/>
              </a:rPr>
              <a:t>This dataset contains historical records of financial activity potentially including fraudulent ones that occurred on January 1st, 2023 from 12:00 AM to 2:00 AM.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22424" y="5414043"/>
            <a:ext cx="3167910" cy="2484731"/>
            <a:chOff x="0" y="0"/>
            <a:chExt cx="2327040" cy="182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6767" cy="1825244"/>
            </a:xfrm>
            <a:custGeom>
              <a:avLst/>
              <a:gdLst/>
              <a:ahLst/>
              <a:cxnLst/>
              <a:rect r="r" b="b" t="t" l="l"/>
              <a:pathLst>
                <a:path h="1825244" w="2326767">
                  <a:moveTo>
                    <a:pt x="1829689" y="0"/>
                  </a:moveTo>
                  <a:cubicBezTo>
                    <a:pt x="1819529" y="0"/>
                    <a:pt x="1702816" y="0"/>
                    <a:pt x="1692656" y="0"/>
                  </a:cubicBezTo>
                  <a:cubicBezTo>
                    <a:pt x="1428750" y="0"/>
                    <a:pt x="1428750" y="0"/>
                    <a:pt x="1428750" y="0"/>
                  </a:cubicBezTo>
                  <a:cubicBezTo>
                    <a:pt x="1154684" y="0"/>
                    <a:pt x="1154684" y="0"/>
                    <a:pt x="1154684" y="0"/>
                  </a:cubicBezTo>
                  <a:cubicBezTo>
                    <a:pt x="1154684" y="0"/>
                    <a:pt x="733425" y="0"/>
                    <a:pt x="649605" y="0"/>
                  </a:cubicBezTo>
                  <a:cubicBezTo>
                    <a:pt x="652145" y="0"/>
                    <a:pt x="652145" y="0"/>
                    <a:pt x="652145" y="0"/>
                  </a:cubicBezTo>
                  <a:cubicBezTo>
                    <a:pt x="652145" y="0"/>
                    <a:pt x="649605" y="0"/>
                    <a:pt x="649605" y="0"/>
                  </a:cubicBezTo>
                  <a:cubicBezTo>
                    <a:pt x="641985" y="0"/>
                    <a:pt x="636905" y="0"/>
                    <a:pt x="634365" y="0"/>
                  </a:cubicBezTo>
                  <a:cubicBezTo>
                    <a:pt x="114173" y="0"/>
                    <a:pt x="114173" y="0"/>
                    <a:pt x="114173" y="0"/>
                  </a:cubicBezTo>
                  <a:cubicBezTo>
                    <a:pt x="73533" y="0"/>
                    <a:pt x="5080" y="0"/>
                    <a:pt x="5080" y="0"/>
                  </a:cubicBezTo>
                  <a:cubicBezTo>
                    <a:pt x="5080" y="677799"/>
                    <a:pt x="5080" y="677799"/>
                    <a:pt x="5080" y="677799"/>
                  </a:cubicBezTo>
                  <a:cubicBezTo>
                    <a:pt x="5080" y="682879"/>
                    <a:pt x="5080" y="687959"/>
                    <a:pt x="5080" y="687959"/>
                  </a:cubicBezTo>
                  <a:cubicBezTo>
                    <a:pt x="0" y="764159"/>
                    <a:pt x="5080" y="1195705"/>
                    <a:pt x="5080" y="1195705"/>
                  </a:cubicBezTo>
                  <a:cubicBezTo>
                    <a:pt x="5080" y="1825244"/>
                    <a:pt x="5080" y="1825244"/>
                    <a:pt x="5080" y="1825244"/>
                  </a:cubicBezTo>
                  <a:cubicBezTo>
                    <a:pt x="406019" y="1825244"/>
                    <a:pt x="406019" y="1825244"/>
                    <a:pt x="406019" y="1825244"/>
                  </a:cubicBezTo>
                  <a:cubicBezTo>
                    <a:pt x="631825" y="1825244"/>
                    <a:pt x="631825" y="1825244"/>
                    <a:pt x="631825" y="1825244"/>
                  </a:cubicBezTo>
                  <a:cubicBezTo>
                    <a:pt x="644525" y="1825244"/>
                    <a:pt x="644525" y="1825244"/>
                    <a:pt x="644525" y="1825244"/>
                  </a:cubicBezTo>
                  <a:cubicBezTo>
                    <a:pt x="647065" y="1825244"/>
                    <a:pt x="647065" y="1825244"/>
                    <a:pt x="649605" y="1825244"/>
                  </a:cubicBezTo>
                  <a:cubicBezTo>
                    <a:pt x="723138" y="1820164"/>
                    <a:pt x="758698" y="1764284"/>
                    <a:pt x="725678" y="1700911"/>
                  </a:cubicBezTo>
                  <a:cubicBezTo>
                    <a:pt x="725678" y="1700911"/>
                    <a:pt x="669798" y="1586738"/>
                    <a:pt x="669798" y="1528318"/>
                  </a:cubicBezTo>
                  <a:cubicBezTo>
                    <a:pt x="669798" y="1419098"/>
                    <a:pt x="771271" y="1327785"/>
                    <a:pt x="893064" y="1327785"/>
                  </a:cubicBezTo>
                  <a:cubicBezTo>
                    <a:pt x="1017397" y="1327785"/>
                    <a:pt x="1116330" y="1419225"/>
                    <a:pt x="1116330" y="1528318"/>
                  </a:cubicBezTo>
                  <a:cubicBezTo>
                    <a:pt x="1116330" y="1586738"/>
                    <a:pt x="1060450" y="1700911"/>
                    <a:pt x="1060450" y="1700911"/>
                  </a:cubicBezTo>
                  <a:cubicBezTo>
                    <a:pt x="1029970" y="1764411"/>
                    <a:pt x="1062990" y="1820164"/>
                    <a:pt x="1139063" y="1825244"/>
                  </a:cubicBezTo>
                  <a:cubicBezTo>
                    <a:pt x="1141603" y="1825244"/>
                    <a:pt x="1141603" y="1825244"/>
                    <a:pt x="1141603" y="1825244"/>
                  </a:cubicBezTo>
                  <a:cubicBezTo>
                    <a:pt x="1139063" y="1825244"/>
                    <a:pt x="1136523" y="1825244"/>
                    <a:pt x="1133983" y="1825244"/>
                  </a:cubicBezTo>
                  <a:cubicBezTo>
                    <a:pt x="1136523" y="1825244"/>
                    <a:pt x="1136523" y="1825244"/>
                    <a:pt x="1139063" y="1825244"/>
                  </a:cubicBezTo>
                  <a:cubicBezTo>
                    <a:pt x="1136523" y="1825244"/>
                    <a:pt x="1133983" y="1825244"/>
                    <a:pt x="1133983" y="1825244"/>
                  </a:cubicBezTo>
                  <a:cubicBezTo>
                    <a:pt x="1136523" y="1825244"/>
                    <a:pt x="1141603" y="1825244"/>
                    <a:pt x="1151763" y="1825244"/>
                  </a:cubicBezTo>
                  <a:cubicBezTo>
                    <a:pt x="1710055" y="1825244"/>
                    <a:pt x="1710055" y="1825244"/>
                    <a:pt x="1710055" y="1825244"/>
                  </a:cubicBezTo>
                  <a:cubicBezTo>
                    <a:pt x="1829308" y="1825244"/>
                    <a:pt x="1829308" y="1825244"/>
                    <a:pt x="1829308" y="1825244"/>
                  </a:cubicBezTo>
                  <a:cubicBezTo>
                    <a:pt x="1829308" y="1195705"/>
                    <a:pt x="1829308" y="1195705"/>
                    <a:pt x="1829308" y="1195705"/>
                  </a:cubicBezTo>
                  <a:cubicBezTo>
                    <a:pt x="1829308" y="1183005"/>
                    <a:pt x="1829308" y="1183005"/>
                    <a:pt x="1829308" y="1183005"/>
                  </a:cubicBezTo>
                  <a:cubicBezTo>
                    <a:pt x="1834388" y="1124585"/>
                    <a:pt x="1864868" y="1091565"/>
                    <a:pt x="1910461" y="1091565"/>
                  </a:cubicBezTo>
                  <a:cubicBezTo>
                    <a:pt x="1923161" y="1091565"/>
                    <a:pt x="1938401" y="1094105"/>
                    <a:pt x="1956181" y="1101725"/>
                  </a:cubicBezTo>
                  <a:cubicBezTo>
                    <a:pt x="1956181" y="1101725"/>
                    <a:pt x="2070354" y="1160145"/>
                    <a:pt x="2128774" y="1160145"/>
                  </a:cubicBezTo>
                  <a:cubicBezTo>
                    <a:pt x="2237867" y="1160145"/>
                    <a:pt x="2326767" y="1058545"/>
                    <a:pt x="2326767" y="934212"/>
                  </a:cubicBezTo>
                  <a:cubicBezTo>
                    <a:pt x="2326767" y="812419"/>
                    <a:pt x="2237994" y="710819"/>
                    <a:pt x="2128774" y="710819"/>
                  </a:cubicBezTo>
                  <a:cubicBezTo>
                    <a:pt x="2070354" y="710819"/>
                    <a:pt x="1956181" y="766699"/>
                    <a:pt x="1956181" y="766699"/>
                  </a:cubicBezTo>
                  <a:cubicBezTo>
                    <a:pt x="1938401" y="776859"/>
                    <a:pt x="1923161" y="779399"/>
                    <a:pt x="1910461" y="779399"/>
                  </a:cubicBezTo>
                  <a:cubicBezTo>
                    <a:pt x="1867281" y="779399"/>
                    <a:pt x="1836928" y="746379"/>
                    <a:pt x="1829308" y="693039"/>
                  </a:cubicBezTo>
                  <a:cubicBezTo>
                    <a:pt x="1831848" y="693039"/>
                    <a:pt x="1831848" y="693039"/>
                    <a:pt x="1831848" y="693039"/>
                  </a:cubicBezTo>
                  <a:cubicBezTo>
                    <a:pt x="1829308" y="693039"/>
                    <a:pt x="1829308" y="693039"/>
                    <a:pt x="1829308" y="693039"/>
                  </a:cubicBezTo>
                  <a:cubicBezTo>
                    <a:pt x="1829308" y="690499"/>
                    <a:pt x="1829308" y="690499"/>
                    <a:pt x="1829308" y="687959"/>
                  </a:cubicBezTo>
                  <a:cubicBezTo>
                    <a:pt x="1829308" y="690499"/>
                    <a:pt x="1829308" y="690499"/>
                    <a:pt x="1829308" y="693039"/>
                  </a:cubicBezTo>
                  <a:cubicBezTo>
                    <a:pt x="1829308" y="690499"/>
                    <a:pt x="1829308" y="682879"/>
                    <a:pt x="1829308" y="677799"/>
                  </a:cubicBezTo>
                  <a:cubicBezTo>
                    <a:pt x="1829308" y="0"/>
                    <a:pt x="1829308" y="0"/>
                    <a:pt x="1829308" y="0"/>
                  </a:cubicBezTo>
                </a:path>
              </a:pathLst>
            </a:custGeom>
            <a:solidFill>
              <a:srgbClr val="ED5B5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93507" y="5421884"/>
            <a:ext cx="3167910" cy="2484731"/>
            <a:chOff x="0" y="0"/>
            <a:chExt cx="2327040" cy="1825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6767" cy="1825244"/>
            </a:xfrm>
            <a:custGeom>
              <a:avLst/>
              <a:gdLst/>
              <a:ahLst/>
              <a:cxnLst/>
              <a:rect r="r" b="b" t="t" l="l"/>
              <a:pathLst>
                <a:path h="1825244" w="2326767">
                  <a:moveTo>
                    <a:pt x="497332" y="0"/>
                  </a:moveTo>
                  <a:cubicBezTo>
                    <a:pt x="497332" y="677799"/>
                    <a:pt x="497332" y="677799"/>
                    <a:pt x="497332" y="677799"/>
                  </a:cubicBezTo>
                  <a:cubicBezTo>
                    <a:pt x="497332" y="685419"/>
                    <a:pt x="497332" y="690499"/>
                    <a:pt x="497332" y="693039"/>
                  </a:cubicBezTo>
                  <a:cubicBezTo>
                    <a:pt x="497332" y="695579"/>
                    <a:pt x="497332" y="695579"/>
                    <a:pt x="497332" y="695579"/>
                  </a:cubicBezTo>
                  <a:cubicBezTo>
                    <a:pt x="497332" y="693039"/>
                    <a:pt x="497332" y="693039"/>
                    <a:pt x="497332" y="693039"/>
                  </a:cubicBezTo>
                  <a:cubicBezTo>
                    <a:pt x="497332" y="690499"/>
                    <a:pt x="497332" y="690499"/>
                    <a:pt x="497332" y="687959"/>
                  </a:cubicBezTo>
                  <a:cubicBezTo>
                    <a:pt x="497332" y="690499"/>
                    <a:pt x="497332" y="690499"/>
                    <a:pt x="497332" y="693039"/>
                  </a:cubicBezTo>
                  <a:cubicBezTo>
                    <a:pt x="489712" y="746379"/>
                    <a:pt x="459232" y="779399"/>
                    <a:pt x="416179" y="779399"/>
                  </a:cubicBezTo>
                  <a:cubicBezTo>
                    <a:pt x="403479" y="779399"/>
                    <a:pt x="388239" y="776859"/>
                    <a:pt x="370459" y="769239"/>
                  </a:cubicBezTo>
                  <a:cubicBezTo>
                    <a:pt x="370459" y="769239"/>
                    <a:pt x="256286" y="710819"/>
                    <a:pt x="197866" y="710819"/>
                  </a:cubicBezTo>
                  <a:cubicBezTo>
                    <a:pt x="88773" y="710819"/>
                    <a:pt x="0" y="812292"/>
                    <a:pt x="0" y="936752"/>
                  </a:cubicBezTo>
                  <a:cubicBezTo>
                    <a:pt x="0" y="1058545"/>
                    <a:pt x="88773" y="1160145"/>
                    <a:pt x="197993" y="1160145"/>
                  </a:cubicBezTo>
                  <a:cubicBezTo>
                    <a:pt x="256413" y="1160145"/>
                    <a:pt x="370586" y="1104265"/>
                    <a:pt x="370586" y="1104265"/>
                  </a:cubicBezTo>
                  <a:cubicBezTo>
                    <a:pt x="388366" y="1094105"/>
                    <a:pt x="403606" y="1091565"/>
                    <a:pt x="418846" y="1091565"/>
                  </a:cubicBezTo>
                  <a:cubicBezTo>
                    <a:pt x="462026" y="1091565"/>
                    <a:pt x="492379" y="1124585"/>
                    <a:pt x="497459" y="1183005"/>
                  </a:cubicBezTo>
                  <a:cubicBezTo>
                    <a:pt x="497459" y="1195705"/>
                    <a:pt x="497459" y="1195705"/>
                    <a:pt x="497459" y="1195705"/>
                  </a:cubicBezTo>
                  <a:cubicBezTo>
                    <a:pt x="497459" y="1825244"/>
                    <a:pt x="497459" y="1825244"/>
                    <a:pt x="497459" y="1825244"/>
                  </a:cubicBezTo>
                  <a:cubicBezTo>
                    <a:pt x="616712" y="1825244"/>
                    <a:pt x="616712" y="1825244"/>
                    <a:pt x="616712" y="1825244"/>
                  </a:cubicBezTo>
                  <a:cubicBezTo>
                    <a:pt x="1175004" y="1825244"/>
                    <a:pt x="1175004" y="1825244"/>
                    <a:pt x="1175004" y="1825244"/>
                  </a:cubicBezTo>
                  <a:cubicBezTo>
                    <a:pt x="1185164" y="1825244"/>
                    <a:pt x="1190244" y="1825244"/>
                    <a:pt x="1192784" y="1825244"/>
                  </a:cubicBezTo>
                  <a:cubicBezTo>
                    <a:pt x="1192784" y="1825244"/>
                    <a:pt x="1190244" y="1825244"/>
                    <a:pt x="1187704" y="1825244"/>
                  </a:cubicBezTo>
                  <a:cubicBezTo>
                    <a:pt x="1190244" y="1825244"/>
                    <a:pt x="1190244" y="1825244"/>
                    <a:pt x="1192784" y="1825244"/>
                  </a:cubicBezTo>
                  <a:cubicBezTo>
                    <a:pt x="1190244" y="1825244"/>
                    <a:pt x="1187704" y="1825244"/>
                    <a:pt x="1185164" y="1825244"/>
                  </a:cubicBezTo>
                  <a:cubicBezTo>
                    <a:pt x="1187704" y="1825244"/>
                    <a:pt x="1187704" y="1825244"/>
                    <a:pt x="1187704" y="1825244"/>
                  </a:cubicBezTo>
                  <a:cubicBezTo>
                    <a:pt x="1263777" y="1820164"/>
                    <a:pt x="1296797" y="1764284"/>
                    <a:pt x="1266317" y="1700911"/>
                  </a:cubicBezTo>
                  <a:cubicBezTo>
                    <a:pt x="1266317" y="1700911"/>
                    <a:pt x="1210437" y="1586738"/>
                    <a:pt x="1210437" y="1528318"/>
                  </a:cubicBezTo>
                  <a:cubicBezTo>
                    <a:pt x="1210437" y="1419098"/>
                    <a:pt x="1309370" y="1330325"/>
                    <a:pt x="1433703" y="1330325"/>
                  </a:cubicBezTo>
                  <a:cubicBezTo>
                    <a:pt x="1555496" y="1330325"/>
                    <a:pt x="1656969" y="1419225"/>
                    <a:pt x="1656969" y="1528318"/>
                  </a:cubicBezTo>
                  <a:cubicBezTo>
                    <a:pt x="1656969" y="1586738"/>
                    <a:pt x="1601089" y="1700911"/>
                    <a:pt x="1601089" y="1700911"/>
                  </a:cubicBezTo>
                  <a:cubicBezTo>
                    <a:pt x="1568069" y="1766951"/>
                    <a:pt x="1603629" y="1820164"/>
                    <a:pt x="1677162" y="1825244"/>
                  </a:cubicBezTo>
                  <a:cubicBezTo>
                    <a:pt x="1679702" y="1825244"/>
                    <a:pt x="1679702" y="1825244"/>
                    <a:pt x="1682242" y="1825244"/>
                  </a:cubicBezTo>
                  <a:cubicBezTo>
                    <a:pt x="1694942" y="1825244"/>
                    <a:pt x="1694942" y="1825244"/>
                    <a:pt x="1694942" y="1825244"/>
                  </a:cubicBezTo>
                  <a:cubicBezTo>
                    <a:pt x="1920748" y="1825244"/>
                    <a:pt x="1920748" y="1825244"/>
                    <a:pt x="1920748" y="1825244"/>
                  </a:cubicBezTo>
                  <a:cubicBezTo>
                    <a:pt x="2321687" y="1825244"/>
                    <a:pt x="2321687" y="1825244"/>
                    <a:pt x="2321687" y="1825244"/>
                  </a:cubicBezTo>
                  <a:cubicBezTo>
                    <a:pt x="2321687" y="1195705"/>
                    <a:pt x="2321687" y="1195705"/>
                    <a:pt x="2321687" y="1195705"/>
                  </a:cubicBezTo>
                  <a:cubicBezTo>
                    <a:pt x="2321687" y="1195705"/>
                    <a:pt x="2326767" y="764159"/>
                    <a:pt x="2321687" y="687959"/>
                  </a:cubicBezTo>
                  <a:cubicBezTo>
                    <a:pt x="2321687" y="687959"/>
                    <a:pt x="2321687" y="685419"/>
                    <a:pt x="2321687" y="677799"/>
                  </a:cubicBezTo>
                  <a:cubicBezTo>
                    <a:pt x="2321687" y="0"/>
                    <a:pt x="2321687" y="0"/>
                    <a:pt x="2321687" y="0"/>
                  </a:cubicBezTo>
                  <a:cubicBezTo>
                    <a:pt x="2321687" y="0"/>
                    <a:pt x="2253107" y="0"/>
                    <a:pt x="2212594" y="0"/>
                  </a:cubicBezTo>
                  <a:cubicBezTo>
                    <a:pt x="1692402" y="0"/>
                    <a:pt x="1692402" y="0"/>
                    <a:pt x="1692402" y="0"/>
                  </a:cubicBezTo>
                  <a:cubicBezTo>
                    <a:pt x="1689862" y="0"/>
                    <a:pt x="1684782" y="0"/>
                    <a:pt x="1677162" y="0"/>
                  </a:cubicBezTo>
                  <a:cubicBezTo>
                    <a:pt x="1677162" y="0"/>
                    <a:pt x="1674622" y="0"/>
                    <a:pt x="1674622" y="0"/>
                  </a:cubicBezTo>
                  <a:cubicBezTo>
                    <a:pt x="1677162" y="0"/>
                    <a:pt x="1677162" y="0"/>
                    <a:pt x="1677162" y="0"/>
                  </a:cubicBezTo>
                  <a:cubicBezTo>
                    <a:pt x="1593469" y="0"/>
                    <a:pt x="1172210" y="0"/>
                    <a:pt x="1172210" y="0"/>
                  </a:cubicBezTo>
                  <a:cubicBezTo>
                    <a:pt x="898271" y="0"/>
                    <a:pt x="898271" y="0"/>
                    <a:pt x="898271" y="0"/>
                  </a:cubicBezTo>
                  <a:cubicBezTo>
                    <a:pt x="634365" y="0"/>
                    <a:pt x="634365" y="0"/>
                    <a:pt x="634365" y="0"/>
                  </a:cubicBezTo>
                  <a:cubicBezTo>
                    <a:pt x="624205" y="0"/>
                    <a:pt x="507492" y="0"/>
                    <a:pt x="497332" y="0"/>
                  </a:cubicBezTo>
                </a:path>
              </a:pathLst>
            </a:custGeom>
            <a:solidFill>
              <a:srgbClr val="FFC5A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79462" y="5392479"/>
            <a:ext cx="2610193" cy="2484731"/>
            <a:chOff x="0" y="0"/>
            <a:chExt cx="1917360" cy="1825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7446" cy="1825244"/>
            </a:xfrm>
            <a:custGeom>
              <a:avLst/>
              <a:gdLst/>
              <a:ahLst/>
              <a:cxnLst/>
              <a:rect r="r" b="b" t="t" l="l"/>
              <a:pathLst>
                <a:path h="1825244" w="1917446">
                  <a:moveTo>
                    <a:pt x="0" y="0"/>
                  </a:moveTo>
                  <a:cubicBezTo>
                    <a:pt x="0" y="0"/>
                    <a:pt x="73660" y="0"/>
                    <a:pt x="116840" y="0"/>
                  </a:cubicBezTo>
                  <a:cubicBezTo>
                    <a:pt x="116840" y="0"/>
                    <a:pt x="116840" y="0"/>
                    <a:pt x="370840" y="0"/>
                  </a:cubicBezTo>
                  <a:cubicBezTo>
                    <a:pt x="370840" y="0"/>
                    <a:pt x="370840" y="0"/>
                    <a:pt x="370840" y="1270"/>
                  </a:cubicBezTo>
                  <a:lnTo>
                    <a:pt x="370840" y="2286"/>
                  </a:lnTo>
                  <a:lnTo>
                    <a:pt x="373380" y="2286"/>
                  </a:lnTo>
                  <a:lnTo>
                    <a:pt x="373380" y="0"/>
                  </a:lnTo>
                  <a:cubicBezTo>
                    <a:pt x="373380" y="0"/>
                    <a:pt x="373380" y="0"/>
                    <a:pt x="662940" y="0"/>
                  </a:cubicBezTo>
                  <a:cubicBezTo>
                    <a:pt x="662940" y="0"/>
                    <a:pt x="668020" y="0"/>
                    <a:pt x="675640" y="0"/>
                  </a:cubicBezTo>
                  <a:lnTo>
                    <a:pt x="678180" y="0"/>
                  </a:lnTo>
                  <a:cubicBezTo>
                    <a:pt x="680720" y="0"/>
                    <a:pt x="680720" y="0"/>
                    <a:pt x="680720" y="0"/>
                  </a:cubicBezTo>
                  <a:lnTo>
                    <a:pt x="726440" y="0"/>
                  </a:lnTo>
                  <a:cubicBezTo>
                    <a:pt x="870458" y="0"/>
                    <a:pt x="1208786" y="0"/>
                    <a:pt x="1208786" y="0"/>
                  </a:cubicBezTo>
                  <a:cubicBezTo>
                    <a:pt x="1208786" y="0"/>
                    <a:pt x="1208786" y="0"/>
                    <a:pt x="1495806" y="0"/>
                  </a:cubicBezTo>
                  <a:cubicBezTo>
                    <a:pt x="1495806" y="0"/>
                    <a:pt x="1495806" y="0"/>
                    <a:pt x="1772666" y="0"/>
                  </a:cubicBezTo>
                  <a:cubicBezTo>
                    <a:pt x="1782826" y="0"/>
                    <a:pt x="1907286" y="0"/>
                    <a:pt x="1917446" y="0"/>
                  </a:cubicBezTo>
                  <a:cubicBezTo>
                    <a:pt x="1917446" y="0"/>
                    <a:pt x="1917446" y="0"/>
                    <a:pt x="1917446" y="677799"/>
                  </a:cubicBezTo>
                  <a:cubicBezTo>
                    <a:pt x="1917446" y="682879"/>
                    <a:pt x="1914906" y="690499"/>
                    <a:pt x="1914906" y="693039"/>
                  </a:cubicBezTo>
                  <a:cubicBezTo>
                    <a:pt x="1909826" y="746379"/>
                    <a:pt x="1876806" y="779399"/>
                    <a:pt x="1833626" y="779399"/>
                  </a:cubicBezTo>
                  <a:cubicBezTo>
                    <a:pt x="1818386" y="779399"/>
                    <a:pt x="1800606" y="776859"/>
                    <a:pt x="1785366" y="766699"/>
                  </a:cubicBezTo>
                  <a:cubicBezTo>
                    <a:pt x="1785366" y="766699"/>
                    <a:pt x="1663446" y="710819"/>
                    <a:pt x="1605026" y="710819"/>
                  </a:cubicBezTo>
                  <a:cubicBezTo>
                    <a:pt x="1488186" y="710819"/>
                    <a:pt x="1394206" y="812419"/>
                    <a:pt x="1394206" y="934212"/>
                  </a:cubicBezTo>
                  <a:cubicBezTo>
                    <a:pt x="1394206" y="1058545"/>
                    <a:pt x="1488186" y="1160145"/>
                    <a:pt x="1605026" y="1160145"/>
                  </a:cubicBezTo>
                  <a:cubicBezTo>
                    <a:pt x="1663446" y="1160145"/>
                    <a:pt x="1785366" y="1101725"/>
                    <a:pt x="1785366" y="1101725"/>
                  </a:cubicBezTo>
                  <a:cubicBezTo>
                    <a:pt x="1800606" y="1094105"/>
                    <a:pt x="1818386" y="1091565"/>
                    <a:pt x="1833626" y="1091565"/>
                  </a:cubicBezTo>
                  <a:cubicBezTo>
                    <a:pt x="1879346" y="1091565"/>
                    <a:pt x="1912366" y="1124585"/>
                    <a:pt x="1917446" y="1183005"/>
                  </a:cubicBezTo>
                  <a:cubicBezTo>
                    <a:pt x="1917446" y="1183005"/>
                    <a:pt x="1917446" y="1183005"/>
                    <a:pt x="1917446" y="1195705"/>
                  </a:cubicBezTo>
                  <a:cubicBezTo>
                    <a:pt x="1917446" y="1195705"/>
                    <a:pt x="1917446" y="1195705"/>
                    <a:pt x="1917446" y="1825244"/>
                  </a:cubicBezTo>
                  <a:cubicBezTo>
                    <a:pt x="1917446" y="1825244"/>
                    <a:pt x="1917446" y="1825244"/>
                    <a:pt x="1790446" y="1825244"/>
                  </a:cubicBezTo>
                  <a:cubicBezTo>
                    <a:pt x="1790446" y="1825244"/>
                    <a:pt x="1790446" y="1825244"/>
                    <a:pt x="1203833" y="1825244"/>
                  </a:cubicBezTo>
                  <a:lnTo>
                    <a:pt x="1193673" y="1825244"/>
                  </a:lnTo>
                  <a:cubicBezTo>
                    <a:pt x="1191133" y="1825244"/>
                    <a:pt x="1191133" y="1825244"/>
                    <a:pt x="1191133" y="1825244"/>
                  </a:cubicBezTo>
                  <a:cubicBezTo>
                    <a:pt x="1112393" y="1820164"/>
                    <a:pt x="1076833" y="1764284"/>
                    <a:pt x="1109853" y="1700911"/>
                  </a:cubicBezTo>
                  <a:cubicBezTo>
                    <a:pt x="1109853" y="1700911"/>
                    <a:pt x="1168273" y="1586738"/>
                    <a:pt x="1168273" y="1528318"/>
                  </a:cubicBezTo>
                  <a:cubicBezTo>
                    <a:pt x="1168273" y="1419225"/>
                    <a:pt x="1064133" y="1330325"/>
                    <a:pt x="934593" y="1330325"/>
                  </a:cubicBezTo>
                  <a:cubicBezTo>
                    <a:pt x="805053" y="1330325"/>
                    <a:pt x="698373" y="1419225"/>
                    <a:pt x="698373" y="1528318"/>
                  </a:cubicBezTo>
                  <a:cubicBezTo>
                    <a:pt x="698373" y="1586738"/>
                    <a:pt x="759333" y="1700911"/>
                    <a:pt x="759333" y="1700911"/>
                  </a:cubicBezTo>
                  <a:cubicBezTo>
                    <a:pt x="792353" y="1766951"/>
                    <a:pt x="754253" y="1820164"/>
                    <a:pt x="678053" y="1825244"/>
                  </a:cubicBezTo>
                  <a:cubicBezTo>
                    <a:pt x="675513" y="1825244"/>
                    <a:pt x="672973" y="1825244"/>
                    <a:pt x="672973" y="1825244"/>
                  </a:cubicBezTo>
                  <a:cubicBezTo>
                    <a:pt x="672973" y="1825244"/>
                    <a:pt x="672973" y="1825244"/>
                    <a:pt x="660273" y="1825244"/>
                  </a:cubicBezTo>
                  <a:cubicBezTo>
                    <a:pt x="660273" y="1825244"/>
                    <a:pt x="660273" y="1825244"/>
                    <a:pt x="418973" y="1825244"/>
                  </a:cubicBezTo>
                  <a:cubicBezTo>
                    <a:pt x="418973" y="1825244"/>
                    <a:pt x="418973" y="1825244"/>
                    <a:pt x="0" y="1825244"/>
                  </a:cubicBezTo>
                  <a:cubicBezTo>
                    <a:pt x="0" y="1825244"/>
                    <a:pt x="0" y="1825244"/>
                    <a:pt x="0" y="1195705"/>
                  </a:cubicBezTo>
                  <a:cubicBezTo>
                    <a:pt x="0" y="1195705"/>
                    <a:pt x="0" y="1195705"/>
                    <a:pt x="0" y="1183005"/>
                  </a:cubicBezTo>
                  <a:cubicBezTo>
                    <a:pt x="5080" y="1124585"/>
                    <a:pt x="38100" y="1091565"/>
                    <a:pt x="83820" y="1091565"/>
                  </a:cubicBezTo>
                  <a:cubicBezTo>
                    <a:pt x="99060" y="1091565"/>
                    <a:pt x="114300" y="1094105"/>
                    <a:pt x="132080" y="1104265"/>
                  </a:cubicBezTo>
                  <a:cubicBezTo>
                    <a:pt x="132080" y="1104265"/>
                    <a:pt x="251460" y="1160145"/>
                    <a:pt x="312420" y="1160145"/>
                  </a:cubicBezTo>
                  <a:cubicBezTo>
                    <a:pt x="429260" y="1160145"/>
                    <a:pt x="520700" y="1058545"/>
                    <a:pt x="520700" y="936752"/>
                  </a:cubicBezTo>
                  <a:cubicBezTo>
                    <a:pt x="520700" y="812419"/>
                    <a:pt x="429260" y="713359"/>
                    <a:pt x="312420" y="713359"/>
                  </a:cubicBezTo>
                  <a:cubicBezTo>
                    <a:pt x="251460" y="713359"/>
                    <a:pt x="132080" y="769239"/>
                    <a:pt x="132080" y="769239"/>
                  </a:cubicBezTo>
                  <a:cubicBezTo>
                    <a:pt x="114300" y="776859"/>
                    <a:pt x="99060" y="779399"/>
                    <a:pt x="83820" y="779399"/>
                  </a:cubicBezTo>
                  <a:cubicBezTo>
                    <a:pt x="38100" y="779399"/>
                    <a:pt x="5080" y="746379"/>
                    <a:pt x="0" y="693039"/>
                  </a:cubicBezTo>
                  <a:cubicBezTo>
                    <a:pt x="0" y="690499"/>
                    <a:pt x="0" y="690499"/>
                    <a:pt x="0" y="687959"/>
                  </a:cubicBezTo>
                  <a:cubicBezTo>
                    <a:pt x="0" y="687959"/>
                    <a:pt x="0" y="685419"/>
                    <a:pt x="0" y="682879"/>
                  </a:cubicBezTo>
                  <a:cubicBezTo>
                    <a:pt x="0" y="680339"/>
                    <a:pt x="0" y="677799"/>
                    <a:pt x="0" y="677799"/>
                  </a:cubicBezTo>
                  <a:cubicBezTo>
                    <a:pt x="0" y="677799"/>
                    <a:pt x="0" y="677799"/>
                    <a:pt x="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671966" y="5661595"/>
            <a:ext cx="1395782" cy="1209489"/>
          </a:xfrm>
          <a:custGeom>
            <a:avLst/>
            <a:gdLst/>
            <a:ahLst/>
            <a:cxnLst/>
            <a:rect r="r" b="b" t="t" l="l"/>
            <a:pathLst>
              <a:path h="1209489" w="1395782">
                <a:moveTo>
                  <a:pt x="0" y="0"/>
                </a:moveTo>
                <a:lnTo>
                  <a:pt x="1395781" y="0"/>
                </a:lnTo>
                <a:lnTo>
                  <a:pt x="1395781" y="1209489"/>
                </a:lnTo>
                <a:lnTo>
                  <a:pt x="0" y="120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5418" y="6361590"/>
            <a:ext cx="4710387" cy="748111"/>
            <a:chOff x="0" y="0"/>
            <a:chExt cx="1240596" cy="1970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0596" cy="197033"/>
            </a:xfrm>
            <a:custGeom>
              <a:avLst/>
              <a:gdLst/>
              <a:ahLst/>
              <a:cxnLst/>
              <a:rect r="r" b="b" t="t" l="l"/>
              <a:pathLst>
                <a:path h="197033" w="1240596">
                  <a:moveTo>
                    <a:pt x="0" y="0"/>
                  </a:moveTo>
                  <a:lnTo>
                    <a:pt x="1240596" y="0"/>
                  </a:lnTo>
                  <a:lnTo>
                    <a:pt x="1240596" y="197033"/>
                  </a:lnTo>
                  <a:lnTo>
                    <a:pt x="0" y="197033"/>
                  </a:lnTo>
                  <a:close/>
                </a:path>
              </a:pathLst>
            </a:custGeom>
            <a:solidFill>
              <a:srgbClr val="F7F2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0596" cy="23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10361" y="6482829"/>
            <a:ext cx="35211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1100E"/>
                </a:solidFill>
                <a:latin typeface="DM Sans"/>
              </a:rPr>
              <a:t>It includes details about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754703" y="5531969"/>
            <a:ext cx="1544941" cy="1544941"/>
          </a:xfrm>
          <a:custGeom>
            <a:avLst/>
            <a:gdLst/>
            <a:ahLst/>
            <a:cxnLst/>
            <a:rect r="r" b="b" t="t" l="l"/>
            <a:pathLst>
              <a:path h="1544941" w="1544941">
                <a:moveTo>
                  <a:pt x="0" y="0"/>
                </a:moveTo>
                <a:lnTo>
                  <a:pt x="1544941" y="0"/>
                </a:lnTo>
                <a:lnTo>
                  <a:pt x="1544941" y="1544941"/>
                </a:lnTo>
                <a:lnTo>
                  <a:pt x="0" y="1544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69708" y="5488559"/>
            <a:ext cx="1401575" cy="1401575"/>
          </a:xfrm>
          <a:custGeom>
            <a:avLst/>
            <a:gdLst/>
            <a:ahLst/>
            <a:cxnLst/>
            <a:rect r="r" b="b" t="t" l="l"/>
            <a:pathLst>
              <a:path h="1401575" w="1401575">
                <a:moveTo>
                  <a:pt x="0" y="0"/>
                </a:moveTo>
                <a:lnTo>
                  <a:pt x="1401575" y="0"/>
                </a:lnTo>
                <a:lnTo>
                  <a:pt x="1401575" y="1401575"/>
                </a:lnTo>
                <a:lnTo>
                  <a:pt x="0" y="140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22424" y="8142126"/>
            <a:ext cx="2494864" cy="12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8"/>
              </a:lnSpc>
              <a:spcBef>
                <a:spcPct val="0"/>
              </a:spcBef>
            </a:pPr>
            <a:r>
              <a:rPr lang="en-US" sz="2433" spc="238">
                <a:solidFill>
                  <a:srgbClr val="11100E"/>
                </a:solidFill>
                <a:latin typeface="DM Sans"/>
              </a:rPr>
              <a:t>Transactions (ID, time, is fraudulent)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37126" y="8116165"/>
            <a:ext cx="2494864" cy="12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8"/>
              </a:lnSpc>
              <a:spcBef>
                <a:spcPct val="0"/>
              </a:spcBef>
            </a:pPr>
            <a:r>
              <a:rPr lang="en-US" sz="2433" spc="238">
                <a:solidFill>
                  <a:srgbClr val="11100E"/>
                </a:solidFill>
                <a:latin typeface="DM Sans"/>
              </a:rPr>
              <a:t>Customers (age, ID) &amp; Merchants(ID)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55940" y="8116165"/>
            <a:ext cx="2494864" cy="165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8"/>
              </a:lnSpc>
              <a:spcBef>
                <a:spcPct val="0"/>
              </a:spcBef>
            </a:pPr>
            <a:r>
              <a:rPr lang="en-US" sz="2433" spc="238">
                <a:solidFill>
                  <a:srgbClr val="11100E"/>
                </a:solidFill>
                <a:latin typeface="DM Sans"/>
              </a:rPr>
              <a:t>Context (card type, location, purchase category)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112981" y="551216"/>
            <a:ext cx="992463" cy="99246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6908030" y="8154265"/>
            <a:ext cx="10994424" cy="13854353"/>
            <a:chOff x="0" y="0"/>
            <a:chExt cx="812800" cy="10242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1024230"/>
            </a:xfrm>
            <a:custGeom>
              <a:avLst/>
              <a:gdLst/>
              <a:ahLst/>
              <a:cxnLst/>
              <a:rect r="r" b="b" t="t" l="l"/>
              <a:pathLst>
                <a:path h="1024230" w="812800">
                  <a:moveTo>
                    <a:pt x="406400" y="0"/>
                  </a:moveTo>
                  <a:cubicBezTo>
                    <a:pt x="181951" y="0"/>
                    <a:pt x="0" y="229282"/>
                    <a:pt x="0" y="512115"/>
                  </a:cubicBezTo>
                  <a:cubicBezTo>
                    <a:pt x="0" y="794948"/>
                    <a:pt x="181951" y="1024230"/>
                    <a:pt x="406400" y="1024230"/>
                  </a:cubicBezTo>
                  <a:cubicBezTo>
                    <a:pt x="630849" y="1024230"/>
                    <a:pt x="812800" y="794948"/>
                    <a:pt x="812800" y="512115"/>
                  </a:cubicBezTo>
                  <a:cubicBezTo>
                    <a:pt x="812800" y="2292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922"/>
              <a:ext cx="660400" cy="87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3953229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3300671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359022" y="3144292"/>
            <a:ext cx="8317611" cy="75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Segmenting customers by behavior, demographics, and preferences.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61275" y="3106192"/>
            <a:ext cx="1024529" cy="75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61275" y="4630831"/>
            <a:ext cx="882603" cy="75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61275" y="6033662"/>
            <a:ext cx="882603" cy="75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61275" y="7580255"/>
            <a:ext cx="882603" cy="75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60148" y="4557024"/>
            <a:ext cx="8694564" cy="342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5"/>
              </a:lnSpc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Analyzing customer segments to understand behavior and preferences.</a:t>
            </a:r>
          </a:p>
          <a:p>
            <a:pPr>
              <a:lnSpc>
                <a:spcPts val="3035"/>
              </a:lnSpc>
            </a:pPr>
          </a:p>
          <a:p>
            <a:pPr>
              <a:lnSpc>
                <a:spcPts val="3035"/>
              </a:lnSpc>
            </a:pPr>
          </a:p>
          <a:p>
            <a:pPr>
              <a:lnSpc>
                <a:spcPts val="3035"/>
              </a:lnSpc>
            </a:pPr>
          </a:p>
          <a:p>
            <a:pPr>
              <a:lnSpc>
                <a:spcPts val="3035"/>
              </a:lnSpc>
            </a:pPr>
          </a:p>
          <a:p>
            <a:pPr>
              <a:lnSpc>
                <a:spcPts val="3035"/>
              </a:lnSpc>
            </a:pPr>
          </a:p>
          <a:p>
            <a:pPr>
              <a:lnSpc>
                <a:spcPts val="3035"/>
              </a:lnSpc>
            </a:pPr>
          </a:p>
          <a:p>
            <a:pPr algn="l" marL="0" indent="0" lvl="0">
              <a:lnSpc>
                <a:spcPts val="3035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4360148" y="6011192"/>
            <a:ext cx="8694564" cy="75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Investigating correlations between customer segments and variables like fraud rates or transaction amounts.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360148" y="7488759"/>
            <a:ext cx="8694564" cy="152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Conducting customer segmentation analysis to categorize customers into groups based on demographics, transaction frequency, and purchase categories.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158212" y="8438471"/>
            <a:ext cx="3697059" cy="369705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613126" y="1276228"/>
            <a:ext cx="6989101" cy="126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>
                <a:solidFill>
                  <a:srgbClr val="191919"/>
                </a:solidFill>
                <a:latin typeface="Gotham Bold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5313965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3320505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711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5287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465576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6425538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7088453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775608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301319" y="513635"/>
            <a:ext cx="7798321" cy="1030130"/>
            <a:chOff x="0" y="0"/>
            <a:chExt cx="2053879" cy="2713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53879" cy="271310"/>
            </a:xfrm>
            <a:custGeom>
              <a:avLst/>
              <a:gdLst/>
              <a:ahLst/>
              <a:cxnLst/>
              <a:rect r="r" b="b" t="t" l="l"/>
              <a:pathLst>
                <a:path h="271310" w="2053879">
                  <a:moveTo>
                    <a:pt x="19855" y="0"/>
                  </a:moveTo>
                  <a:lnTo>
                    <a:pt x="2034024" y="0"/>
                  </a:lnTo>
                  <a:cubicBezTo>
                    <a:pt x="2044989" y="0"/>
                    <a:pt x="2053879" y="8890"/>
                    <a:pt x="2053879" y="19855"/>
                  </a:cubicBezTo>
                  <a:lnTo>
                    <a:pt x="2053879" y="251455"/>
                  </a:lnTo>
                  <a:cubicBezTo>
                    <a:pt x="2053879" y="262420"/>
                    <a:pt x="2044989" y="271310"/>
                    <a:pt x="2034024" y="271310"/>
                  </a:cubicBezTo>
                  <a:lnTo>
                    <a:pt x="19855" y="271310"/>
                  </a:lnTo>
                  <a:cubicBezTo>
                    <a:pt x="8890" y="271310"/>
                    <a:pt x="0" y="262420"/>
                    <a:pt x="0" y="251455"/>
                  </a:cubicBezTo>
                  <a:lnTo>
                    <a:pt x="0" y="19855"/>
                  </a:lnTo>
                  <a:cubicBezTo>
                    <a:pt x="0" y="8890"/>
                    <a:pt x="8890" y="0"/>
                    <a:pt x="19855" y="0"/>
                  </a:cubicBezTo>
                  <a:close/>
                </a:path>
              </a:pathLst>
            </a:custGeom>
            <a:solidFill>
              <a:srgbClr val="FD6220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2053879" cy="366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914"/>
                </a:lnSpc>
                <a:spcBef>
                  <a:spcPct val="0"/>
                </a:spcBef>
              </a:pPr>
              <a:r>
                <a:rPr lang="en-US" sz="5010" spc="506">
                  <a:solidFill>
                    <a:srgbClr val="FFFFFF"/>
                  </a:solidFill>
                  <a:latin typeface="DM Sans"/>
                </a:rPr>
                <a:t>APPROACH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607630" y="2048217"/>
            <a:ext cx="10846746" cy="1187573"/>
            <a:chOff x="0" y="0"/>
            <a:chExt cx="14462329" cy="158343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223005" y="168109"/>
              <a:ext cx="1403830" cy="701915"/>
              <a:chOff x="0" y="0"/>
              <a:chExt cx="812800" cy="4064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35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6985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179130"/>
              <a:ext cx="14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FFF"/>
                  </a:solidFill>
                  <a:latin typeface="Gotham"/>
                </a:rPr>
                <a:t> 1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6612568" y="-95250"/>
              <a:ext cx="1270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2169860" y="45816"/>
              <a:ext cx="4641145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otham Bold"/>
                </a:rPr>
                <a:t>DATA PREPARATION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169860" y="663739"/>
              <a:ext cx="12292468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otham"/>
                </a:rPr>
                <a:t>Preprocessed and standardized synthetic financial transaction data to ensure consistency and reliability in subsequent analyses.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737978" y="3879035"/>
            <a:ext cx="1052872" cy="526436"/>
            <a:chOff x="0" y="0"/>
            <a:chExt cx="812800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35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774883" y="5405745"/>
            <a:ext cx="1052872" cy="526436"/>
            <a:chOff x="0" y="0"/>
            <a:chExt cx="812800" cy="406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35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733070" y="7050372"/>
            <a:ext cx="1136499" cy="526436"/>
            <a:chOff x="0" y="0"/>
            <a:chExt cx="1515332" cy="701915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11502" y="0"/>
              <a:ext cx="1403830" cy="701915"/>
              <a:chOff x="0" y="0"/>
              <a:chExt cx="812800" cy="4064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35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6985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44041"/>
              <a:ext cx="1403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FFF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774883" y="8694998"/>
            <a:ext cx="1052872" cy="526436"/>
            <a:chOff x="0" y="0"/>
            <a:chExt cx="812800" cy="4064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35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607630" y="3897778"/>
            <a:ext cx="105287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FFF"/>
                </a:solidFill>
                <a:latin typeface="Gotham"/>
              </a:rPr>
              <a:t>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151398" y="3604559"/>
            <a:ext cx="432011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otham Bold"/>
              </a:rPr>
              <a:t>EXPLORATORY ANALYSIS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151398" y="4030821"/>
            <a:ext cx="921935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"/>
              </a:rPr>
              <a:t>To uncover patterns and relationships within the synthetic financial dataset, informing subsequent analytical approaches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691256" y="5424488"/>
            <a:ext cx="105287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FFF"/>
                </a:solidFill>
                <a:latin typeface="Gotham"/>
              </a:rPr>
              <a:t>3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235025" y="5101266"/>
            <a:ext cx="390908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otham Bold"/>
              </a:rPr>
              <a:t>DIAGNOSTIC ANALYSIS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235025" y="5557531"/>
            <a:ext cx="921935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"/>
              </a:rPr>
              <a:t>Identifying anomalies,outliers in transaction data, aiding fraud detection and ensuring data quality for accurate analysis.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4217430" y="6823628"/>
            <a:ext cx="9254542" cy="1073455"/>
            <a:chOff x="0" y="0"/>
            <a:chExt cx="12339389" cy="1431273"/>
          </a:xfrm>
        </p:grpSpPr>
        <p:sp>
          <p:nvSpPr>
            <p:cNvPr name="TextBox 64" id="64"/>
            <p:cNvSpPr txBox="true"/>
            <p:nvPr/>
          </p:nvSpPr>
          <p:spPr>
            <a:xfrm rot="0">
              <a:off x="0" y="-57150"/>
              <a:ext cx="5212115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otham Bold"/>
                </a:rPr>
                <a:t>PREDICTIVE ANALYSIS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46921" y="511582"/>
              <a:ext cx="12292468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otham"/>
                </a:rPr>
                <a:t>Forecast transaction amounts and enhance fraud detection in the financial dataset.</a:t>
              </a: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2691256" y="8713741"/>
            <a:ext cx="105287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FFF"/>
                </a:solidFill>
                <a:latin typeface="Gotham"/>
              </a:rPr>
              <a:t>5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188304" y="8393906"/>
            <a:ext cx="386834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otham Bold"/>
              </a:rPr>
              <a:t>ACTIONABLE INSIGHTS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188304" y="8842013"/>
            <a:ext cx="921935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"/>
              </a:rPr>
              <a:t>Derived actionable insights from the analysis to optimize fraud detection mechanisms and inform targeted marketing strategies, enhancing operational efficiency and customer satisfaction.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8626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10255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151673" y="554427"/>
            <a:ext cx="5751127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76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Gotham Bold"/>
              </a:rPr>
              <a:t>INSIGHTS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35506" y="1711905"/>
            <a:ext cx="90669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D6220"/>
                </a:solidFill>
                <a:latin typeface="Gotham Bold"/>
              </a:rPr>
              <a:t>VISUALIZATION TECHNIQUES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2725211" y="2940674"/>
            <a:ext cx="504941" cy="492088"/>
          </a:xfrm>
          <a:custGeom>
            <a:avLst/>
            <a:gdLst/>
            <a:ahLst/>
            <a:cxnLst/>
            <a:rect r="r" b="b" t="t" l="l"/>
            <a:pathLst>
              <a:path h="492088" w="504941">
                <a:moveTo>
                  <a:pt x="0" y="0"/>
                </a:moveTo>
                <a:lnTo>
                  <a:pt x="504941" y="0"/>
                </a:lnTo>
                <a:lnTo>
                  <a:pt x="504941" y="492088"/>
                </a:lnTo>
                <a:lnTo>
                  <a:pt x="0" y="49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666970" y="4433374"/>
            <a:ext cx="589479" cy="503737"/>
          </a:xfrm>
          <a:custGeom>
            <a:avLst/>
            <a:gdLst/>
            <a:ahLst/>
            <a:cxnLst/>
            <a:rect r="r" b="b" t="t" l="l"/>
            <a:pathLst>
              <a:path h="503737" w="589479">
                <a:moveTo>
                  <a:pt x="0" y="0"/>
                </a:moveTo>
                <a:lnTo>
                  <a:pt x="589479" y="0"/>
                </a:lnTo>
                <a:lnTo>
                  <a:pt x="589479" y="503737"/>
                </a:lnTo>
                <a:lnTo>
                  <a:pt x="0" y="503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719721" y="5751708"/>
            <a:ext cx="510431" cy="510431"/>
          </a:xfrm>
          <a:custGeom>
            <a:avLst/>
            <a:gdLst/>
            <a:ahLst/>
            <a:cxnLst/>
            <a:rect r="r" b="b" t="t" l="l"/>
            <a:pathLst>
              <a:path h="510431" w="510431">
                <a:moveTo>
                  <a:pt x="0" y="0"/>
                </a:moveTo>
                <a:lnTo>
                  <a:pt x="510431" y="0"/>
                </a:lnTo>
                <a:lnTo>
                  <a:pt x="510431" y="510430"/>
                </a:lnTo>
                <a:lnTo>
                  <a:pt x="0" y="51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477802" y="2872389"/>
            <a:ext cx="52729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BAR GRAPH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62340" y="4276938"/>
            <a:ext cx="52729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PIE CHART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562340" y="5704083"/>
            <a:ext cx="52729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DONUT CHART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62340" y="7136008"/>
            <a:ext cx="52729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HEATMAPS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562340" y="8634607"/>
            <a:ext cx="52729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HISTOGRAMS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77802" y="3329574"/>
            <a:ext cx="1086180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Facilitated comparison of transaction amount distributions across categories, aiding trend identification.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562340" y="4732868"/>
            <a:ext cx="1086180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Clarified the proportion of fraudulent transactions, enhancing understanding of fraud incidence rates and patterns.tes and patterns.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62340" y="6158108"/>
            <a:ext cx="1086180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Offered insight into spending patterns by presenting transaction category breakdown.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62340" y="7590033"/>
            <a:ext cx="1086180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Explored correlations like merchant category vs. hour, unveiling potential patterns.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562340" y="9136257"/>
            <a:ext cx="10861802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91919"/>
                </a:solidFill>
                <a:latin typeface="Gotham"/>
              </a:rPr>
              <a:t>Visualized transaction frequency over time, revealing peak periods and activity fluctuations.</a:t>
            </a: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2693268" y="7123211"/>
            <a:ext cx="536884" cy="543805"/>
          </a:xfrm>
          <a:custGeom>
            <a:avLst/>
            <a:gdLst/>
            <a:ahLst/>
            <a:cxnLst/>
            <a:rect r="r" b="b" t="t" l="l"/>
            <a:pathLst>
              <a:path h="543805" w="536884">
                <a:moveTo>
                  <a:pt x="0" y="0"/>
                </a:moveTo>
                <a:lnTo>
                  <a:pt x="536884" y="0"/>
                </a:lnTo>
                <a:lnTo>
                  <a:pt x="536884" y="543806"/>
                </a:lnTo>
                <a:lnTo>
                  <a:pt x="0" y="5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735506" y="8682232"/>
            <a:ext cx="520943" cy="583541"/>
          </a:xfrm>
          <a:custGeom>
            <a:avLst/>
            <a:gdLst/>
            <a:ahLst/>
            <a:cxnLst/>
            <a:rect r="r" b="b" t="t" l="l"/>
            <a:pathLst>
              <a:path h="583541" w="520943">
                <a:moveTo>
                  <a:pt x="0" y="0"/>
                </a:moveTo>
                <a:lnTo>
                  <a:pt x="520943" y="0"/>
                </a:lnTo>
                <a:lnTo>
                  <a:pt x="520943" y="583542"/>
                </a:lnTo>
                <a:lnTo>
                  <a:pt x="0" y="583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8626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10255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88693" y="1114425"/>
            <a:ext cx="57511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Gotham Bold"/>
              </a:rPr>
              <a:t>INSIGHTS</a:t>
            </a:r>
          </a:p>
        </p:txBody>
      </p:sp>
      <p:sp>
        <p:nvSpPr>
          <p:cNvPr name="TextBox 33" id="33"/>
          <p:cNvSpPr txBox="true"/>
          <p:nvPr/>
        </p:nvSpPr>
        <p:spPr>
          <a:xfrm rot="5400000">
            <a:off x="13076800" y="4982963"/>
            <a:ext cx="8694342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6220"/>
                </a:solidFill>
                <a:latin typeface="Gotham Bold"/>
              </a:rPr>
              <a:t>I N F E R E N C E 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500686" y="3041317"/>
            <a:ext cx="13954909" cy="812800"/>
            <a:chOff x="0" y="0"/>
            <a:chExt cx="18606546" cy="1083733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982708" cy="98270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481557" y="-57150"/>
              <a:ext cx="17124989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Transaction amounts vary widely, indicating diverse spending behaviors among customers.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500686" y="4216067"/>
            <a:ext cx="13954909" cy="812800"/>
            <a:chOff x="0" y="0"/>
            <a:chExt cx="18606546" cy="1083733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982708" cy="982708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481557" y="-57150"/>
              <a:ext cx="17124989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Certain merchants or transaction types exhibit irregular patterns, warranting further investigation for fraud detection purposes.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500686" y="5579864"/>
            <a:ext cx="13954909" cy="812800"/>
            <a:chOff x="0" y="0"/>
            <a:chExt cx="18606546" cy="1083733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982708" cy="982708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1481557" y="-57150"/>
              <a:ext cx="17124989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Analysis of customer behaviors, including preferred card types and frequently chosen purchase categories.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500686" y="6948046"/>
            <a:ext cx="13954909" cy="812800"/>
            <a:chOff x="0" y="0"/>
            <a:chExt cx="18606546" cy="1083733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982708" cy="982708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1481557" y="-57150"/>
              <a:ext cx="17124989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Unveiling correlations between customer age, spending, and fraud occurrence, highlighting targeted transaction types and vulnerable demographics.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500686" y="8304651"/>
            <a:ext cx="13954909" cy="812800"/>
            <a:chOff x="0" y="0"/>
            <a:chExt cx="18606546" cy="1083733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982708" cy="982708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1481557" y="-57150"/>
              <a:ext cx="17124989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Exploration of spatial patterns in card types and fraud occurrences, pinpointing the most targeted cards and the demographics most affected by attacks.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DAGB1PzBFYo</dc:identifier>
  <dcterms:modified xsi:type="dcterms:W3CDTF">2011-08-01T06:04:30Z</dcterms:modified>
  <cp:revision>1</cp:revision>
  <dc:title>Capstone Project</dc:title>
</cp:coreProperties>
</file>